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98" r:id="rId21"/>
    <p:sldId id="2597" r:id="rId22"/>
    <p:sldId id="2596" r:id="rId23"/>
    <p:sldId id="2595" r:id="rId24"/>
    <p:sldId id="2594" r:id="rId25"/>
    <p:sldId id="2593" r:id="rId26"/>
    <p:sldId id="2592" r:id="rId27"/>
    <p:sldId id="2588" r:id="rId28"/>
    <p:sldId id="2591" r:id="rId29"/>
    <p:sldId id="2590" r:id="rId30"/>
    <p:sldId id="2589" r:id="rId31"/>
    <p:sldId id="2584" r:id="rId32"/>
    <p:sldId id="2585" r:id="rId33"/>
    <p:sldId id="2586" r:id="rId34"/>
    <p:sldId id="2587" r:id="rId35"/>
    <p:sldId id="259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álise de dados do perfil de usuário da empresa CentroIn Internet Provider" id="{7D824A10-EC80-4616-B54C-A623CF9C8752}">
          <p14:sldIdLst>
            <p14:sldId id="2561"/>
            <p14:sldId id="2562"/>
          </p14:sldIdLst>
        </p14:section>
        <p14:section name="Introdução à análise de dados de usuários" id="{1E0AFEE6-0CE0-49A3-8E1A-A8C535472D27}">
          <p14:sldIdLst>
            <p14:sldId id="2563"/>
            <p14:sldId id="2564"/>
            <p14:sldId id="2565"/>
            <p14:sldId id="2566"/>
          </p14:sldIdLst>
        </p14:section>
        <p14:section name="Exploração dos dados coletados" id="{0BDEAF70-F27C-4752-B67D-082DC1B29738}">
          <p14:sldIdLst>
            <p14:sldId id="2567"/>
            <p14:sldId id="2568"/>
            <p14:sldId id="2569"/>
            <p14:sldId id="2570"/>
          </p14:sldIdLst>
        </p14:section>
        <p14:section name="Visualização dos dados" id="{61353510-4D0E-4D97-9A16-54A59012DF35}">
          <p14:sldIdLst>
            <p14:sldId id="2571"/>
            <p14:sldId id="2572"/>
            <p14:sldId id="2573"/>
            <p14:sldId id="2574"/>
          </p14:sldIdLst>
        </p14:section>
        <p14:section name="Insights e recomendações" id="{DA1FF488-EF9B-4F38-9468-85A976CE05FC}">
          <p14:sldIdLst>
            <p14:sldId id="2575"/>
            <p14:sldId id="2576"/>
            <p14:sldId id="2577"/>
            <p14:sldId id="2578"/>
          </p14:sldIdLst>
        </p14:section>
        <p14:section name="Conclusão e próximos passos" id="{1A88F549-68D0-45AF-B2E4-BC4C2823C559}">
          <p14:sldIdLst>
            <p14:sldId id="2579"/>
            <p14:sldId id="2598"/>
            <p14:sldId id="2597"/>
            <p14:sldId id="2596"/>
            <p14:sldId id="2595"/>
            <p14:sldId id="2594"/>
            <p14:sldId id="2593"/>
            <p14:sldId id="2592"/>
            <p14:sldId id="2588"/>
            <p14:sldId id="2591"/>
            <p14:sldId id="2590"/>
            <p14:sldId id="2589"/>
            <p14:sldId id="2584"/>
            <p14:sldId id="2585"/>
            <p14:sldId id="2586"/>
            <p14:sldId id="2587"/>
            <p14:sldId id="259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5775C-07A9-4619-A0FC-8CCEF318AB4E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73B1F14-AB78-492D-8BE7-B71E4D413E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Compreensão dos Perfis de Usuário</a:t>
          </a:r>
        </a:p>
      </dgm:t>
    </dgm:pt>
    <dgm:pt modelId="{2C5771CE-4A09-481D-B86A-4EFA428348B5}" type="parTrans" cxnId="{D6CEF97C-5C6C-4F25-9B4E-A6C38D9F9F70}">
      <dgm:prSet/>
      <dgm:spPr/>
      <dgm:t>
        <a:bodyPr/>
        <a:lstStyle/>
        <a:p>
          <a:endParaRPr lang="en-US"/>
        </a:p>
      </dgm:t>
    </dgm:pt>
    <dgm:pt modelId="{9AAD59BF-81E9-47D1-9F65-093E8FAAB4A5}" type="sibTrans" cxnId="{D6CEF97C-5C6C-4F25-9B4E-A6C38D9F9F7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EFE64DF-3F91-4B81-9416-B2CE50EB94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 primeiro passo é obter uma compreensão detalhada dos perfis de usuário da CentroIn, o que permitirá personalizar serviços.</a:t>
          </a:r>
        </a:p>
      </dgm:t>
    </dgm:pt>
    <dgm:pt modelId="{A9785BC0-9681-4ECB-817C-A83E1A884DEB}" type="parTrans" cxnId="{87CC5D89-0671-4ACA-9D70-812610518E7E}">
      <dgm:prSet/>
      <dgm:spPr/>
      <dgm:t>
        <a:bodyPr/>
        <a:lstStyle/>
        <a:p>
          <a:endParaRPr lang="en-US"/>
        </a:p>
      </dgm:t>
    </dgm:pt>
    <dgm:pt modelId="{81EC3F0A-CF3E-4ACD-83C9-5FB10467BDCF}" type="sibTrans" cxnId="{87CC5D89-0671-4ACA-9D70-812610518E7E}">
      <dgm:prSet/>
      <dgm:spPr/>
      <dgm:t>
        <a:bodyPr/>
        <a:lstStyle/>
        <a:p>
          <a:endParaRPr lang="en-US"/>
        </a:p>
      </dgm:t>
    </dgm:pt>
    <dgm:pt modelId="{64D2A2C7-3897-48A9-A62C-3CEA92AA4BF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Identificação de Padrões Comportamentais</a:t>
          </a:r>
        </a:p>
      </dgm:t>
    </dgm:pt>
    <dgm:pt modelId="{81FED5FE-B68A-4B07-98D8-BF9AEB6609EF}" type="parTrans" cxnId="{560343B9-E935-49B8-9380-E3CD56960FCB}">
      <dgm:prSet/>
      <dgm:spPr/>
      <dgm:t>
        <a:bodyPr/>
        <a:lstStyle/>
        <a:p>
          <a:endParaRPr lang="en-US"/>
        </a:p>
      </dgm:t>
    </dgm:pt>
    <dgm:pt modelId="{70477048-B89B-45D6-8DEF-701EEABC70E2}" type="sibTrans" cxnId="{560343B9-E935-49B8-9380-E3CD56960FC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23ADEA2-9C2B-4B4E-AF03-E14A65B7E7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Identificar padrões comportamentais é crucial para entender como os usuários interagem com os serviços oferecidos e suas preferências.</a:t>
          </a:r>
        </a:p>
      </dgm:t>
    </dgm:pt>
    <dgm:pt modelId="{7D3CBE8E-5C73-4805-B54D-8E526C2D3C8F}" type="parTrans" cxnId="{0CD895D9-F0D5-4AB9-B085-8245AB03E2A1}">
      <dgm:prSet/>
      <dgm:spPr/>
      <dgm:t>
        <a:bodyPr/>
        <a:lstStyle/>
        <a:p>
          <a:endParaRPr lang="en-US"/>
        </a:p>
      </dgm:t>
    </dgm:pt>
    <dgm:pt modelId="{39A1C387-EB90-4ABB-8EDC-2514A0A8DB51}" type="sibTrans" cxnId="{0CD895D9-F0D5-4AB9-B085-8245AB03E2A1}">
      <dgm:prSet/>
      <dgm:spPr/>
      <dgm:t>
        <a:bodyPr/>
        <a:lstStyle/>
        <a:p>
          <a:endParaRPr lang="en-US"/>
        </a:p>
      </dgm:t>
    </dgm:pt>
    <dgm:pt modelId="{B134DCA1-F216-4189-86E0-6B5B2BEEFFA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Melhoria da Experiência do Cliente</a:t>
          </a:r>
        </a:p>
      </dgm:t>
    </dgm:pt>
    <dgm:pt modelId="{DE0094E5-36D5-4ED8-8530-BF06A9EAB2F4}" type="parTrans" cxnId="{E2A0D05D-DADE-4A28-A133-0638CED87729}">
      <dgm:prSet/>
      <dgm:spPr/>
      <dgm:t>
        <a:bodyPr/>
        <a:lstStyle/>
        <a:p>
          <a:endParaRPr lang="en-US"/>
        </a:p>
      </dgm:t>
    </dgm:pt>
    <dgm:pt modelId="{7BC82868-FE6B-4214-ADEC-CDC794A15A86}" type="sibTrans" cxnId="{E2A0D05D-DADE-4A28-A133-0638CED87729}">
      <dgm:prSet/>
      <dgm:spPr/>
      <dgm:t>
        <a:bodyPr/>
        <a:lstStyle/>
        <a:p>
          <a:endParaRPr lang="en-US"/>
        </a:p>
      </dgm:t>
    </dgm:pt>
    <dgm:pt modelId="{4DD4A18A-AB81-4551-9492-EF62B7710C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análise visa utilizar as informações obtidas para melhorar os serviços e, assim, enriquecer a experiência do cliente.</a:t>
          </a:r>
        </a:p>
      </dgm:t>
    </dgm:pt>
    <dgm:pt modelId="{E6635CAF-F8C6-4C1F-A060-6E07E83B8360}" type="parTrans" cxnId="{012E2416-3010-4A41-898D-10EE3ED9087E}">
      <dgm:prSet/>
      <dgm:spPr/>
      <dgm:t>
        <a:bodyPr/>
        <a:lstStyle/>
        <a:p>
          <a:endParaRPr lang="en-US"/>
        </a:p>
      </dgm:t>
    </dgm:pt>
    <dgm:pt modelId="{D53B166C-FAB8-49B4-AF16-A050315265A2}" type="sibTrans" cxnId="{012E2416-3010-4A41-898D-10EE3ED9087E}">
      <dgm:prSet/>
      <dgm:spPr/>
      <dgm:t>
        <a:bodyPr/>
        <a:lstStyle/>
        <a:p>
          <a:endParaRPr lang="en-US"/>
        </a:p>
      </dgm:t>
    </dgm:pt>
    <dgm:pt modelId="{4C51C2FF-7871-4163-B2BA-1DBD6B539882}" type="pres">
      <dgm:prSet presAssocID="{0565775C-07A9-4619-A0FC-8CCEF318AB4E}" presName="Root" presStyleCnt="0">
        <dgm:presLayoutVars>
          <dgm:dir/>
          <dgm:resizeHandles val="exact"/>
        </dgm:presLayoutVars>
      </dgm:prSet>
      <dgm:spPr/>
    </dgm:pt>
    <dgm:pt modelId="{262E0821-DB98-4644-A3F0-A728BA397B75}" type="pres">
      <dgm:prSet presAssocID="{873B1F14-AB78-492D-8BE7-B71E4D413EC3}" presName="Composite" presStyleCnt="0"/>
      <dgm:spPr/>
    </dgm:pt>
    <dgm:pt modelId="{DA693B98-8FEB-48FB-9876-F6B24AFF9562}" type="pres">
      <dgm:prSet presAssocID="{873B1F14-AB78-492D-8BE7-B71E4D413EC3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" r="25093" b="2"/>
          <a:stretch/>
        </a:blipFill>
      </dgm:spPr>
      <dgm:extLst>
        <a:ext uri="{E40237B7-FDA0-4F09-8148-C483321AD2D9}">
          <dgm14:cNvPr xmlns:dgm14="http://schemas.microsoft.com/office/drawing/2010/diagram" id="0" name="" descr="Lupa mostrando desempenho decrescente"/>
        </a:ext>
      </dgm:extLst>
    </dgm:pt>
    <dgm:pt modelId="{B832C7D6-3A75-4681-910A-4DDEDF89B628}" type="pres">
      <dgm:prSet presAssocID="{873B1F14-AB78-492D-8BE7-B71E4D413EC3}" presName="Subtitle" presStyleLbl="revTx" presStyleIdx="0" presStyleCnt="6">
        <dgm:presLayoutVars>
          <dgm:chMax val="0"/>
          <dgm:bulletEnabled/>
        </dgm:presLayoutVars>
      </dgm:prSet>
      <dgm:spPr/>
    </dgm:pt>
    <dgm:pt modelId="{E3D61568-CFA1-43B7-A1F5-1F6EA3D93C35}" type="pres">
      <dgm:prSet presAssocID="{873B1F14-AB78-492D-8BE7-B71E4D413EC3}" presName="Description" presStyleLbl="revTx" presStyleIdx="1" presStyleCnt="6">
        <dgm:presLayoutVars>
          <dgm:bulletEnabled/>
        </dgm:presLayoutVars>
      </dgm:prSet>
      <dgm:spPr/>
    </dgm:pt>
    <dgm:pt modelId="{B6010794-FC12-4056-A6D3-38935EA530C3}" type="pres">
      <dgm:prSet presAssocID="{9AAD59BF-81E9-47D1-9F65-093E8FAAB4A5}" presName="sibTrans" presStyleLbl="sibTrans2D1" presStyleIdx="0" presStyleCnt="0"/>
      <dgm:spPr/>
    </dgm:pt>
    <dgm:pt modelId="{AF19B4D3-2796-44FF-8E3E-7C415E7A1945}" type="pres">
      <dgm:prSet presAssocID="{64D2A2C7-3897-48A9-A62C-3CEA92AA4BFA}" presName="Composite" presStyleCnt="0"/>
      <dgm:spPr/>
    </dgm:pt>
    <dgm:pt modelId="{14067D46-96DC-4999-AF74-C133BFDBCF95}" type="pres">
      <dgm:prSet presAssocID="{64D2A2C7-3897-48A9-A62C-3CEA92AA4BFA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r="23576" b="2"/>
          <a:stretch/>
        </a:blipFill>
      </dgm:spPr>
      <dgm:extLst>
        <a:ext uri="{E40237B7-FDA0-4F09-8148-C483321AD2D9}">
          <dgm14:cNvPr xmlns:dgm14="http://schemas.microsoft.com/office/drawing/2010/diagram" id="0" name="" descr="As bolhas de comunicação vermelhas com espaço de cópia são conectadas umas às outras com setas pretas. Esta imagem mostra as mídias sociais e a comunicação online entre as pessoas."/>
        </a:ext>
      </dgm:extLst>
    </dgm:pt>
    <dgm:pt modelId="{0EF08392-4667-477B-9B5E-181D2DF12C04}" type="pres">
      <dgm:prSet presAssocID="{64D2A2C7-3897-48A9-A62C-3CEA92AA4BFA}" presName="Subtitle" presStyleLbl="revTx" presStyleIdx="2" presStyleCnt="6">
        <dgm:presLayoutVars>
          <dgm:chMax val="0"/>
          <dgm:bulletEnabled/>
        </dgm:presLayoutVars>
      </dgm:prSet>
      <dgm:spPr/>
    </dgm:pt>
    <dgm:pt modelId="{854CC5D9-88E8-4C37-97DF-337DE9AA017C}" type="pres">
      <dgm:prSet presAssocID="{64D2A2C7-3897-48A9-A62C-3CEA92AA4BFA}" presName="Description" presStyleLbl="revTx" presStyleIdx="3" presStyleCnt="6">
        <dgm:presLayoutVars>
          <dgm:bulletEnabled/>
        </dgm:presLayoutVars>
      </dgm:prSet>
      <dgm:spPr/>
    </dgm:pt>
    <dgm:pt modelId="{AF4D7BE0-6916-47D1-B5C6-72247595DFB5}" type="pres">
      <dgm:prSet presAssocID="{70477048-B89B-45D6-8DEF-701EEABC70E2}" presName="sibTrans" presStyleLbl="sibTrans2D1" presStyleIdx="0" presStyleCnt="0"/>
      <dgm:spPr/>
    </dgm:pt>
    <dgm:pt modelId="{7AC98BDB-BFB7-4EB5-B30B-C2CB7D9BB8C6}" type="pres">
      <dgm:prSet presAssocID="{B134DCA1-F216-4189-86E0-6B5B2BEEFFA8}" presName="Composite" presStyleCnt="0"/>
      <dgm:spPr/>
    </dgm:pt>
    <dgm:pt modelId="{DA0E7B0D-B6DF-4023-82FE-D827D95A2E91}" type="pres">
      <dgm:prSet presAssocID="{B134DCA1-F216-4189-86E0-6B5B2BEEFFA8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16099" b="-6"/>
          <a:stretch/>
        </a:blipFill>
      </dgm:spPr>
      <dgm:extLst>
        <a:ext uri="{E40237B7-FDA0-4F09-8148-C483321AD2D9}">
          <dgm14:cNvPr xmlns:dgm14="http://schemas.microsoft.com/office/drawing/2010/diagram" id="0" name="" descr="Equipe de quatro pessoas usando computador no call center"/>
        </a:ext>
      </dgm:extLst>
    </dgm:pt>
    <dgm:pt modelId="{8DD90579-0276-4473-9E75-47D895E8AE1D}" type="pres">
      <dgm:prSet presAssocID="{B134DCA1-F216-4189-86E0-6B5B2BEEFFA8}" presName="Subtitle" presStyleLbl="revTx" presStyleIdx="4" presStyleCnt="6">
        <dgm:presLayoutVars>
          <dgm:chMax val="0"/>
          <dgm:bulletEnabled/>
        </dgm:presLayoutVars>
      </dgm:prSet>
      <dgm:spPr/>
    </dgm:pt>
    <dgm:pt modelId="{55ADBC57-BA9D-4F3D-8AAA-11F3835ED28D}" type="pres">
      <dgm:prSet presAssocID="{B134DCA1-F216-4189-86E0-6B5B2BEEFFA8}" presName="Description" presStyleLbl="revTx" presStyleIdx="5" presStyleCnt="6">
        <dgm:presLayoutVars>
          <dgm:bulletEnabled/>
        </dgm:presLayoutVars>
      </dgm:prSet>
      <dgm:spPr/>
    </dgm:pt>
  </dgm:ptLst>
  <dgm:cxnLst>
    <dgm:cxn modelId="{012E2416-3010-4A41-898D-10EE3ED9087E}" srcId="{B134DCA1-F216-4189-86E0-6B5B2BEEFFA8}" destId="{4DD4A18A-AB81-4551-9492-EF62B7710C0A}" srcOrd="0" destOrd="0" parTransId="{E6635CAF-F8C6-4C1F-A060-6E07E83B8360}" sibTransId="{D53B166C-FAB8-49B4-AF16-A050315265A2}"/>
    <dgm:cxn modelId="{A1B4E023-A7F0-4EA9-8714-A4FA4D9F43B7}" type="presOf" srcId="{70477048-B89B-45D6-8DEF-701EEABC70E2}" destId="{AF4D7BE0-6916-47D1-B5C6-72247595DFB5}" srcOrd="0" destOrd="0" presId="urn:microsoft.com/office/officeart/2024/3/layout/verticalVisualTextBlock1"/>
    <dgm:cxn modelId="{6996935D-E172-453A-BE44-C8C01D55074C}" type="presOf" srcId="{2EFE64DF-3F91-4B81-9416-B2CE50EB941D}" destId="{E3D61568-CFA1-43B7-A1F5-1F6EA3D93C35}" srcOrd="0" destOrd="0" presId="urn:microsoft.com/office/officeart/2024/3/layout/verticalVisualTextBlock1"/>
    <dgm:cxn modelId="{E2A0D05D-DADE-4A28-A133-0638CED87729}" srcId="{0565775C-07A9-4619-A0FC-8CCEF318AB4E}" destId="{B134DCA1-F216-4189-86E0-6B5B2BEEFFA8}" srcOrd="2" destOrd="0" parTransId="{DE0094E5-36D5-4ED8-8530-BF06A9EAB2F4}" sibTransId="{7BC82868-FE6B-4214-ADEC-CDC794A15A86}"/>
    <dgm:cxn modelId="{D6CEF97C-5C6C-4F25-9B4E-A6C38D9F9F70}" srcId="{0565775C-07A9-4619-A0FC-8CCEF318AB4E}" destId="{873B1F14-AB78-492D-8BE7-B71E4D413EC3}" srcOrd="0" destOrd="0" parTransId="{2C5771CE-4A09-481D-B86A-4EFA428348B5}" sibTransId="{9AAD59BF-81E9-47D1-9F65-093E8FAAB4A5}"/>
    <dgm:cxn modelId="{87CC5D89-0671-4ACA-9D70-812610518E7E}" srcId="{873B1F14-AB78-492D-8BE7-B71E4D413EC3}" destId="{2EFE64DF-3F91-4B81-9416-B2CE50EB941D}" srcOrd="0" destOrd="0" parTransId="{A9785BC0-9681-4ECB-817C-A83E1A884DEB}" sibTransId="{81EC3F0A-CF3E-4ACD-83C9-5FB10467BDCF}"/>
    <dgm:cxn modelId="{F1B12F8D-F1FD-44C2-A208-506E1A5BE922}" type="presOf" srcId="{64D2A2C7-3897-48A9-A62C-3CEA92AA4BFA}" destId="{0EF08392-4667-477B-9B5E-181D2DF12C04}" srcOrd="0" destOrd="0" presId="urn:microsoft.com/office/officeart/2024/3/layout/verticalVisualTextBlock1"/>
    <dgm:cxn modelId="{3ACCF29B-0367-44E1-B0E5-A9E8116D52F9}" type="presOf" srcId="{123ADEA2-9C2B-4B4E-AF03-E14A65B7E725}" destId="{854CC5D9-88E8-4C37-97DF-337DE9AA017C}" srcOrd="0" destOrd="0" presId="urn:microsoft.com/office/officeart/2024/3/layout/verticalVisualTextBlock1"/>
    <dgm:cxn modelId="{560343B9-E935-49B8-9380-E3CD56960FCB}" srcId="{0565775C-07A9-4619-A0FC-8CCEF318AB4E}" destId="{64D2A2C7-3897-48A9-A62C-3CEA92AA4BFA}" srcOrd="1" destOrd="0" parTransId="{81FED5FE-B68A-4B07-98D8-BF9AEB6609EF}" sibTransId="{70477048-B89B-45D6-8DEF-701EEABC70E2}"/>
    <dgm:cxn modelId="{BBA9BDD4-D842-4C67-B308-64452A735EF8}" type="presOf" srcId="{4DD4A18A-AB81-4551-9492-EF62B7710C0A}" destId="{55ADBC57-BA9D-4F3D-8AAA-11F3835ED28D}" srcOrd="0" destOrd="0" presId="urn:microsoft.com/office/officeart/2024/3/layout/verticalVisualTextBlock1"/>
    <dgm:cxn modelId="{0CD895D9-F0D5-4AB9-B085-8245AB03E2A1}" srcId="{64D2A2C7-3897-48A9-A62C-3CEA92AA4BFA}" destId="{123ADEA2-9C2B-4B4E-AF03-E14A65B7E725}" srcOrd="0" destOrd="0" parTransId="{7D3CBE8E-5C73-4805-B54D-8E526C2D3C8F}" sibTransId="{39A1C387-EB90-4ABB-8EDC-2514A0A8DB51}"/>
    <dgm:cxn modelId="{B0D9CFE7-A120-41B3-B95D-5BDCCC539298}" type="presOf" srcId="{B134DCA1-F216-4189-86E0-6B5B2BEEFFA8}" destId="{8DD90579-0276-4473-9E75-47D895E8AE1D}" srcOrd="0" destOrd="0" presId="urn:microsoft.com/office/officeart/2024/3/layout/verticalVisualTextBlock1"/>
    <dgm:cxn modelId="{78F544EE-7C30-4EF9-86A0-825B9F6FB282}" type="presOf" srcId="{9AAD59BF-81E9-47D1-9F65-093E8FAAB4A5}" destId="{B6010794-FC12-4056-A6D3-38935EA530C3}" srcOrd="0" destOrd="0" presId="urn:microsoft.com/office/officeart/2024/3/layout/verticalVisualTextBlock1"/>
    <dgm:cxn modelId="{E624CEF7-4040-49D2-B2A0-B2775F6A1ED1}" type="presOf" srcId="{0565775C-07A9-4619-A0FC-8CCEF318AB4E}" destId="{4C51C2FF-7871-4163-B2BA-1DBD6B539882}" srcOrd="0" destOrd="0" presId="urn:microsoft.com/office/officeart/2024/3/layout/verticalVisualTextBlock1"/>
    <dgm:cxn modelId="{0F0D91FE-A0DD-44E5-BF58-6DFB8305FAA5}" type="presOf" srcId="{873B1F14-AB78-492D-8BE7-B71E4D413EC3}" destId="{B832C7D6-3A75-4681-910A-4DDEDF89B628}" srcOrd="0" destOrd="0" presId="urn:microsoft.com/office/officeart/2024/3/layout/verticalVisualTextBlock1"/>
    <dgm:cxn modelId="{0FCE44E4-1A4A-4011-A08A-EB98CEC602C3}" type="presParOf" srcId="{4C51C2FF-7871-4163-B2BA-1DBD6B539882}" destId="{262E0821-DB98-4644-A3F0-A728BA397B75}" srcOrd="0" destOrd="0" presId="urn:microsoft.com/office/officeart/2024/3/layout/verticalVisualTextBlock1"/>
    <dgm:cxn modelId="{DD92F98F-BEC8-4658-B691-4CDB36431EE6}" type="presParOf" srcId="{262E0821-DB98-4644-A3F0-A728BA397B75}" destId="{DA693B98-8FEB-48FB-9876-F6B24AFF9562}" srcOrd="0" destOrd="0" presId="urn:microsoft.com/office/officeart/2024/3/layout/verticalVisualTextBlock1"/>
    <dgm:cxn modelId="{262F8EAD-345C-49A0-930A-EAD9F236A96A}" type="presParOf" srcId="{262E0821-DB98-4644-A3F0-A728BA397B75}" destId="{B832C7D6-3A75-4681-910A-4DDEDF89B628}" srcOrd="1" destOrd="0" presId="urn:microsoft.com/office/officeart/2024/3/layout/verticalVisualTextBlock1"/>
    <dgm:cxn modelId="{8AD85646-82AF-405E-BA03-BAAE1E52725B}" type="presParOf" srcId="{262E0821-DB98-4644-A3F0-A728BA397B75}" destId="{E3D61568-CFA1-43B7-A1F5-1F6EA3D93C35}" srcOrd="2" destOrd="0" presId="urn:microsoft.com/office/officeart/2024/3/layout/verticalVisualTextBlock1"/>
    <dgm:cxn modelId="{652B2FED-348F-416F-B562-8C3A4BEA0767}" type="presParOf" srcId="{4C51C2FF-7871-4163-B2BA-1DBD6B539882}" destId="{B6010794-FC12-4056-A6D3-38935EA530C3}" srcOrd="1" destOrd="0" presId="urn:microsoft.com/office/officeart/2024/3/layout/verticalVisualTextBlock1"/>
    <dgm:cxn modelId="{5A76EB4A-EA21-426D-B45C-29CC83E3F5AC}" type="presParOf" srcId="{4C51C2FF-7871-4163-B2BA-1DBD6B539882}" destId="{AF19B4D3-2796-44FF-8E3E-7C415E7A1945}" srcOrd="2" destOrd="0" presId="urn:microsoft.com/office/officeart/2024/3/layout/verticalVisualTextBlock1"/>
    <dgm:cxn modelId="{5FD42580-1FB0-401F-9BF6-B40869A0E71E}" type="presParOf" srcId="{AF19B4D3-2796-44FF-8E3E-7C415E7A1945}" destId="{14067D46-96DC-4999-AF74-C133BFDBCF95}" srcOrd="0" destOrd="0" presId="urn:microsoft.com/office/officeart/2024/3/layout/verticalVisualTextBlock1"/>
    <dgm:cxn modelId="{744D9DFF-6879-4D14-ACB0-F9FB204B4EED}" type="presParOf" srcId="{AF19B4D3-2796-44FF-8E3E-7C415E7A1945}" destId="{0EF08392-4667-477B-9B5E-181D2DF12C04}" srcOrd="1" destOrd="0" presId="urn:microsoft.com/office/officeart/2024/3/layout/verticalVisualTextBlock1"/>
    <dgm:cxn modelId="{D0F047DA-A226-464E-AA98-28C87C6E85AC}" type="presParOf" srcId="{AF19B4D3-2796-44FF-8E3E-7C415E7A1945}" destId="{854CC5D9-88E8-4C37-97DF-337DE9AA017C}" srcOrd="2" destOrd="0" presId="urn:microsoft.com/office/officeart/2024/3/layout/verticalVisualTextBlock1"/>
    <dgm:cxn modelId="{0D7D27E7-F11C-4C56-A689-D1DB41B394FD}" type="presParOf" srcId="{4C51C2FF-7871-4163-B2BA-1DBD6B539882}" destId="{AF4D7BE0-6916-47D1-B5C6-72247595DFB5}" srcOrd="3" destOrd="0" presId="urn:microsoft.com/office/officeart/2024/3/layout/verticalVisualTextBlock1"/>
    <dgm:cxn modelId="{D313730B-785E-4802-9CD0-A5E619C047B1}" type="presParOf" srcId="{4C51C2FF-7871-4163-B2BA-1DBD6B539882}" destId="{7AC98BDB-BFB7-4EB5-B30B-C2CB7D9BB8C6}" srcOrd="4" destOrd="0" presId="urn:microsoft.com/office/officeart/2024/3/layout/verticalVisualTextBlock1"/>
    <dgm:cxn modelId="{3ED21B43-67C3-409F-BAF5-FF292A91F717}" type="presParOf" srcId="{7AC98BDB-BFB7-4EB5-B30B-C2CB7D9BB8C6}" destId="{DA0E7B0D-B6DF-4023-82FE-D827D95A2E91}" srcOrd="0" destOrd="0" presId="urn:microsoft.com/office/officeart/2024/3/layout/verticalVisualTextBlock1"/>
    <dgm:cxn modelId="{C8D10E25-59A3-45E7-8736-581CC8C36FDA}" type="presParOf" srcId="{7AC98BDB-BFB7-4EB5-B30B-C2CB7D9BB8C6}" destId="{8DD90579-0276-4473-9E75-47D895E8AE1D}" srcOrd="1" destOrd="0" presId="urn:microsoft.com/office/officeart/2024/3/layout/verticalVisualTextBlock1"/>
    <dgm:cxn modelId="{AF169694-B0D2-41D3-9102-B48206FFF381}" type="presParOf" srcId="{7AC98BDB-BFB7-4EB5-B30B-C2CB7D9BB8C6}" destId="{55ADBC57-BA9D-4F3D-8AAA-11F3835ED28D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A9F5A5-F6BE-4E23-9EBA-CFF3B8DDEE5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F5A044C-D531-4EB5-9AA2-DC7D0A625C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Tendências Emergentes</a:t>
          </a:r>
        </a:p>
      </dgm:t>
    </dgm:pt>
    <dgm:pt modelId="{28140F39-EB50-4AD4-89D5-68C034ABC249}" type="parTrans" cxnId="{05F58916-028B-46F8-B85F-CC2E505A308E}">
      <dgm:prSet/>
      <dgm:spPr/>
      <dgm:t>
        <a:bodyPr/>
        <a:lstStyle/>
        <a:p>
          <a:endParaRPr lang="en-US"/>
        </a:p>
      </dgm:t>
    </dgm:pt>
    <dgm:pt modelId="{97E4BF7C-8F9F-437E-86C0-D438FA857B4B}" type="sibTrans" cxnId="{05F58916-028B-46F8-B85F-CC2E505A308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963F14A-AF79-4BE5-B593-B462FE55E8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 relatório destaca as tendências emergentes que influenciam o uso dos serviços da CentroIn, permitindo insights valiosos para o futuro.</a:t>
          </a:r>
        </a:p>
      </dgm:t>
    </dgm:pt>
    <dgm:pt modelId="{67A0B9C2-9F61-498F-8DC8-DAEF305E99E5}" type="parTrans" cxnId="{7A667CB2-1D23-457E-9EA0-E731E40AD898}">
      <dgm:prSet/>
      <dgm:spPr/>
      <dgm:t>
        <a:bodyPr/>
        <a:lstStyle/>
        <a:p>
          <a:endParaRPr lang="en-US"/>
        </a:p>
      </dgm:t>
    </dgm:pt>
    <dgm:pt modelId="{D52E21B9-4D12-4F04-9399-C71FFD274AB8}" type="sibTrans" cxnId="{7A667CB2-1D23-457E-9EA0-E731E40AD898}">
      <dgm:prSet/>
      <dgm:spPr/>
      <dgm:t>
        <a:bodyPr/>
        <a:lstStyle/>
        <a:p>
          <a:endParaRPr lang="en-US"/>
        </a:p>
      </dgm:t>
    </dgm:pt>
    <dgm:pt modelId="{86CE1DAF-1F1D-48F0-B4BA-07968B78CBC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Previsão de Necessidades</a:t>
          </a:r>
        </a:p>
      </dgm:t>
    </dgm:pt>
    <dgm:pt modelId="{80E5E338-8F10-4AA8-AD0A-C59DF0F635C5}" type="parTrans" cxnId="{CFE77B66-E5D7-47D9-A66F-163C4BA7D29A}">
      <dgm:prSet/>
      <dgm:spPr/>
      <dgm:t>
        <a:bodyPr/>
        <a:lstStyle/>
        <a:p>
          <a:endParaRPr lang="en-US"/>
        </a:p>
      </dgm:t>
    </dgm:pt>
    <dgm:pt modelId="{D2F936D4-FFED-4A30-978B-931E2A5E22FC}" type="sibTrans" cxnId="{CFE77B66-E5D7-47D9-A66F-163C4BA7D29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3E34019-B047-414B-A6F5-3563B67BE2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 base nas tendências, podemos prever futuras necessidades dos usuários e adaptar nossos serviços para melhor atendê-los.</a:t>
          </a:r>
        </a:p>
      </dgm:t>
    </dgm:pt>
    <dgm:pt modelId="{A2884B22-C510-4BBF-B5E8-C6BEE2D6C599}" type="parTrans" cxnId="{99A9FF0D-53BC-43CB-BF04-4357A1601D16}">
      <dgm:prSet/>
      <dgm:spPr/>
      <dgm:t>
        <a:bodyPr/>
        <a:lstStyle/>
        <a:p>
          <a:endParaRPr lang="en-US"/>
        </a:p>
      </dgm:t>
    </dgm:pt>
    <dgm:pt modelId="{31C35228-EEA3-4405-A217-F3B0E8698E69}" type="sibTrans" cxnId="{99A9FF0D-53BC-43CB-BF04-4357A1601D16}">
      <dgm:prSet/>
      <dgm:spPr/>
      <dgm:t>
        <a:bodyPr/>
        <a:lstStyle/>
        <a:p>
          <a:endParaRPr lang="en-US"/>
        </a:p>
      </dgm:t>
    </dgm:pt>
    <dgm:pt modelId="{43DD9BC9-BD86-4A61-8631-0989CBF7874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Ajuste da Oferta</a:t>
          </a:r>
        </a:p>
      </dgm:t>
    </dgm:pt>
    <dgm:pt modelId="{418497CF-8F8E-4E4D-A72D-4AC8F7E31146}" type="parTrans" cxnId="{EF9AAFAF-5D0A-429F-860F-A248536440B9}">
      <dgm:prSet/>
      <dgm:spPr/>
      <dgm:t>
        <a:bodyPr/>
        <a:lstStyle/>
        <a:p>
          <a:endParaRPr lang="en-US"/>
        </a:p>
      </dgm:t>
    </dgm:pt>
    <dgm:pt modelId="{B701B1ED-8E91-4F9C-A849-E2D523530121}" type="sibTrans" cxnId="{EF9AAFAF-5D0A-429F-860F-A248536440B9}">
      <dgm:prSet/>
      <dgm:spPr/>
      <dgm:t>
        <a:bodyPr/>
        <a:lstStyle/>
        <a:p>
          <a:endParaRPr lang="en-US"/>
        </a:p>
      </dgm:t>
    </dgm:pt>
    <dgm:pt modelId="{D1524F8E-983D-42A9-A296-D4BD777D4B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 relatório nos guia para ajustar nossa oferta de serviços, garantindo que atendamos às expectativas do mercado em evolução.</a:t>
          </a:r>
        </a:p>
      </dgm:t>
    </dgm:pt>
    <dgm:pt modelId="{1F25181E-6A53-4BFF-A4B0-0945D9F87261}" type="parTrans" cxnId="{38A01BF1-ECAC-4457-8E3A-CA3EC7531323}">
      <dgm:prSet/>
      <dgm:spPr/>
      <dgm:t>
        <a:bodyPr/>
        <a:lstStyle/>
        <a:p>
          <a:endParaRPr lang="en-US"/>
        </a:p>
      </dgm:t>
    </dgm:pt>
    <dgm:pt modelId="{CDE9C20F-3F29-4FEF-AD85-31317DB12445}" type="sibTrans" cxnId="{38A01BF1-ECAC-4457-8E3A-CA3EC7531323}">
      <dgm:prSet/>
      <dgm:spPr/>
      <dgm:t>
        <a:bodyPr/>
        <a:lstStyle/>
        <a:p>
          <a:endParaRPr lang="en-US"/>
        </a:p>
      </dgm:t>
    </dgm:pt>
    <dgm:pt modelId="{8D35423A-741E-44DC-93A6-01F80F1E2B55}" type="pres">
      <dgm:prSet presAssocID="{6EA9F5A5-F6BE-4E23-9EBA-CFF3B8DDEE5A}" presName="Root" presStyleCnt="0">
        <dgm:presLayoutVars>
          <dgm:dir/>
          <dgm:resizeHandles val="exact"/>
        </dgm:presLayoutVars>
      </dgm:prSet>
      <dgm:spPr/>
    </dgm:pt>
    <dgm:pt modelId="{890D3115-F55C-4B63-ABD4-86169183B4AE}" type="pres">
      <dgm:prSet presAssocID="{0F5A044C-D531-4EB5-9AA2-DC7D0A625C92}" presName="Composite" presStyleCnt="0"/>
      <dgm:spPr/>
    </dgm:pt>
    <dgm:pt modelId="{3143BE7E-EF8C-4892-B9D9-52A2BF93CD47}" type="pres">
      <dgm:prSet presAssocID="{0F5A044C-D531-4EB5-9AA2-DC7D0A625C92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r="28378" b="3"/>
          <a:stretch/>
        </a:blipFill>
      </dgm:spPr>
      <dgm:extLst>
        <a:ext uri="{E40237B7-FDA0-4F09-8148-C483321AD2D9}">
          <dgm14:cNvPr xmlns:dgm14="http://schemas.microsoft.com/office/drawing/2010/diagram" id="0" name="" descr="Ilustração do código de programação"/>
        </a:ext>
      </dgm:extLst>
    </dgm:pt>
    <dgm:pt modelId="{DA145845-515D-4613-9479-EBD90730B8B6}" type="pres">
      <dgm:prSet presAssocID="{0F5A044C-D531-4EB5-9AA2-DC7D0A625C92}" presName="Subtitle" presStyleLbl="revTx" presStyleIdx="0" presStyleCnt="6">
        <dgm:presLayoutVars>
          <dgm:chMax val="0"/>
          <dgm:bulletEnabled/>
        </dgm:presLayoutVars>
      </dgm:prSet>
      <dgm:spPr/>
    </dgm:pt>
    <dgm:pt modelId="{229F641E-8EAD-41C4-B0BB-07A1C986351F}" type="pres">
      <dgm:prSet presAssocID="{0F5A044C-D531-4EB5-9AA2-DC7D0A625C92}" presName="Description" presStyleLbl="revTx" presStyleIdx="1" presStyleCnt="6">
        <dgm:presLayoutVars>
          <dgm:bulletEnabled/>
        </dgm:presLayoutVars>
      </dgm:prSet>
      <dgm:spPr/>
    </dgm:pt>
    <dgm:pt modelId="{E00FF025-7059-4772-B62E-A06961E8BEB4}" type="pres">
      <dgm:prSet presAssocID="{97E4BF7C-8F9F-437E-86C0-D438FA857B4B}" presName="sibTrans" presStyleLbl="sibTrans2D1" presStyleIdx="0" presStyleCnt="0"/>
      <dgm:spPr/>
    </dgm:pt>
    <dgm:pt modelId="{2ED0EE49-6BA6-4F64-84A8-9E1A507715CB}" type="pres">
      <dgm:prSet presAssocID="{86CE1DAF-1F1D-48F0-B4BA-07968B78CBC0}" presName="Composite" presStyleCnt="0"/>
      <dgm:spPr/>
    </dgm:pt>
    <dgm:pt modelId="{8C925E00-B9D9-4898-8D84-ECBBDACD0CE3}" type="pres">
      <dgm:prSet presAssocID="{86CE1DAF-1F1D-48F0-B4BA-07968B78CBC0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" b="-8"/>
          <a:stretch/>
        </a:blipFill>
      </dgm:spPr>
      <dgm:extLst>
        <a:ext uri="{E40237B7-FDA0-4F09-8148-C483321AD2D9}">
          <dgm14:cNvPr xmlns:dgm14="http://schemas.microsoft.com/office/drawing/2010/diagram" id="0" name="" descr="http://teekid.com/istockphoto/banner/banner3.jpg"/>
        </a:ext>
      </dgm:extLst>
    </dgm:pt>
    <dgm:pt modelId="{61A8571D-6B20-448C-B5A9-C1442F7ED10F}" type="pres">
      <dgm:prSet presAssocID="{86CE1DAF-1F1D-48F0-B4BA-07968B78CBC0}" presName="Subtitle" presStyleLbl="revTx" presStyleIdx="2" presStyleCnt="6">
        <dgm:presLayoutVars>
          <dgm:chMax val="0"/>
          <dgm:bulletEnabled/>
        </dgm:presLayoutVars>
      </dgm:prSet>
      <dgm:spPr/>
    </dgm:pt>
    <dgm:pt modelId="{C566FF8B-53E0-4954-B958-D334E7BF2B04}" type="pres">
      <dgm:prSet presAssocID="{86CE1DAF-1F1D-48F0-B4BA-07968B78CBC0}" presName="Description" presStyleLbl="revTx" presStyleIdx="3" presStyleCnt="6">
        <dgm:presLayoutVars>
          <dgm:bulletEnabled/>
        </dgm:presLayoutVars>
      </dgm:prSet>
      <dgm:spPr/>
    </dgm:pt>
    <dgm:pt modelId="{E1718D9D-E0FE-4431-B9D7-BB9C0FC46ADF}" type="pres">
      <dgm:prSet presAssocID="{D2F936D4-FFED-4A30-978B-931E2A5E22FC}" presName="sibTrans" presStyleLbl="sibTrans2D1" presStyleIdx="0" presStyleCnt="0"/>
      <dgm:spPr/>
    </dgm:pt>
    <dgm:pt modelId="{CB31FA67-499D-45C1-B809-02A8F9A039D7}" type="pres">
      <dgm:prSet presAssocID="{43DD9BC9-BD86-4A61-8631-0989CBF78748}" presName="Composite" presStyleCnt="0"/>
      <dgm:spPr/>
    </dgm:pt>
    <dgm:pt modelId="{F20F5A00-948E-4C6E-ADF9-7D440777F8F6}" type="pres">
      <dgm:prSet presAssocID="{43DD9BC9-BD86-4A61-8631-0989CBF78748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2" b="3"/>
          <a:stretch/>
        </a:blipFill>
      </dgm:spPr>
      <dgm:extLst>
        <a:ext uri="{E40237B7-FDA0-4F09-8148-C483321AD2D9}">
          <dgm14:cNvPr xmlns:dgm14="http://schemas.microsoft.com/office/drawing/2010/diagram" id="0" name="" descr="Tiro de um empresário segurando um monte de balões de criptomoeda em cima de um gráfico contra um fundo branco"/>
        </a:ext>
      </dgm:extLst>
    </dgm:pt>
    <dgm:pt modelId="{E3DB3B5A-8597-4C46-AE99-72FB07E273C5}" type="pres">
      <dgm:prSet presAssocID="{43DD9BC9-BD86-4A61-8631-0989CBF78748}" presName="Subtitle" presStyleLbl="revTx" presStyleIdx="4" presStyleCnt="6">
        <dgm:presLayoutVars>
          <dgm:chMax val="0"/>
          <dgm:bulletEnabled/>
        </dgm:presLayoutVars>
      </dgm:prSet>
      <dgm:spPr/>
    </dgm:pt>
    <dgm:pt modelId="{85C0295B-5B36-4E6F-BF57-F5C64A996910}" type="pres">
      <dgm:prSet presAssocID="{43DD9BC9-BD86-4A61-8631-0989CBF78748}" presName="Description" presStyleLbl="revTx" presStyleIdx="5" presStyleCnt="6">
        <dgm:presLayoutVars>
          <dgm:bulletEnabled/>
        </dgm:presLayoutVars>
      </dgm:prSet>
      <dgm:spPr/>
    </dgm:pt>
  </dgm:ptLst>
  <dgm:cxnLst>
    <dgm:cxn modelId="{99A9FF0D-53BC-43CB-BF04-4357A1601D16}" srcId="{86CE1DAF-1F1D-48F0-B4BA-07968B78CBC0}" destId="{D3E34019-B047-414B-A6F5-3563B67BE2A5}" srcOrd="0" destOrd="0" parTransId="{A2884B22-C510-4BBF-B5E8-C6BEE2D6C599}" sibTransId="{31C35228-EEA3-4405-A217-F3B0E8698E69}"/>
    <dgm:cxn modelId="{05F58916-028B-46F8-B85F-CC2E505A308E}" srcId="{6EA9F5A5-F6BE-4E23-9EBA-CFF3B8DDEE5A}" destId="{0F5A044C-D531-4EB5-9AA2-DC7D0A625C92}" srcOrd="0" destOrd="0" parTransId="{28140F39-EB50-4AD4-89D5-68C034ABC249}" sibTransId="{97E4BF7C-8F9F-437E-86C0-D438FA857B4B}"/>
    <dgm:cxn modelId="{C5D86F1E-0586-4253-8067-884841241FC9}" type="presOf" srcId="{0F5A044C-D531-4EB5-9AA2-DC7D0A625C92}" destId="{DA145845-515D-4613-9479-EBD90730B8B6}" srcOrd="0" destOrd="0" presId="urn:microsoft.com/office/officeart/2024/3/layout/verticalVisualTextBlock1"/>
    <dgm:cxn modelId="{8A02BC24-0D8F-44F3-92D1-84CF8F90C3CE}" type="presOf" srcId="{97E4BF7C-8F9F-437E-86C0-D438FA857B4B}" destId="{E00FF025-7059-4772-B62E-A06961E8BEB4}" srcOrd="0" destOrd="0" presId="urn:microsoft.com/office/officeart/2024/3/layout/verticalVisualTextBlock1"/>
    <dgm:cxn modelId="{0B584328-8F91-4051-A55A-6CE0C72BC7B1}" type="presOf" srcId="{7963F14A-AF79-4BE5-B593-B462FE55E83D}" destId="{229F641E-8EAD-41C4-B0BB-07A1C986351F}" srcOrd="0" destOrd="0" presId="urn:microsoft.com/office/officeart/2024/3/layout/verticalVisualTextBlock1"/>
    <dgm:cxn modelId="{888ED02C-96F8-40A2-B878-343ACF768C1E}" type="presOf" srcId="{D1524F8E-983D-42A9-A296-D4BD777D4B5A}" destId="{85C0295B-5B36-4E6F-BF57-F5C64A996910}" srcOrd="0" destOrd="0" presId="urn:microsoft.com/office/officeart/2024/3/layout/verticalVisualTextBlock1"/>
    <dgm:cxn modelId="{48B96432-EF73-4EE7-9DC9-B50A93470AF5}" type="presOf" srcId="{43DD9BC9-BD86-4A61-8631-0989CBF78748}" destId="{E3DB3B5A-8597-4C46-AE99-72FB07E273C5}" srcOrd="0" destOrd="0" presId="urn:microsoft.com/office/officeart/2024/3/layout/verticalVisualTextBlock1"/>
    <dgm:cxn modelId="{AC773A34-A57B-44BC-9E6C-3579B6975E3D}" type="presOf" srcId="{D2F936D4-FFED-4A30-978B-931E2A5E22FC}" destId="{E1718D9D-E0FE-4431-B9D7-BB9C0FC46ADF}" srcOrd="0" destOrd="0" presId="urn:microsoft.com/office/officeart/2024/3/layout/verticalVisualTextBlock1"/>
    <dgm:cxn modelId="{CFE77B66-E5D7-47D9-A66F-163C4BA7D29A}" srcId="{6EA9F5A5-F6BE-4E23-9EBA-CFF3B8DDEE5A}" destId="{86CE1DAF-1F1D-48F0-B4BA-07968B78CBC0}" srcOrd="1" destOrd="0" parTransId="{80E5E338-8F10-4AA8-AD0A-C59DF0F635C5}" sibTransId="{D2F936D4-FFED-4A30-978B-931E2A5E22FC}"/>
    <dgm:cxn modelId="{36A2047C-5C5E-483F-89C4-83F64A8C4848}" type="presOf" srcId="{86CE1DAF-1F1D-48F0-B4BA-07968B78CBC0}" destId="{61A8571D-6B20-448C-B5A9-C1442F7ED10F}" srcOrd="0" destOrd="0" presId="urn:microsoft.com/office/officeart/2024/3/layout/verticalVisualTextBlock1"/>
    <dgm:cxn modelId="{EF9AAFAF-5D0A-429F-860F-A248536440B9}" srcId="{6EA9F5A5-F6BE-4E23-9EBA-CFF3B8DDEE5A}" destId="{43DD9BC9-BD86-4A61-8631-0989CBF78748}" srcOrd="2" destOrd="0" parTransId="{418497CF-8F8E-4E4D-A72D-4AC8F7E31146}" sibTransId="{B701B1ED-8E91-4F9C-A849-E2D523530121}"/>
    <dgm:cxn modelId="{7A667CB2-1D23-457E-9EA0-E731E40AD898}" srcId="{0F5A044C-D531-4EB5-9AA2-DC7D0A625C92}" destId="{7963F14A-AF79-4BE5-B593-B462FE55E83D}" srcOrd="0" destOrd="0" parTransId="{67A0B9C2-9F61-498F-8DC8-DAEF305E99E5}" sibTransId="{D52E21B9-4D12-4F04-9399-C71FFD274AB8}"/>
    <dgm:cxn modelId="{22CB29B4-5841-414B-8B0A-7D77D7CEABC0}" type="presOf" srcId="{6EA9F5A5-F6BE-4E23-9EBA-CFF3B8DDEE5A}" destId="{8D35423A-741E-44DC-93A6-01F80F1E2B55}" srcOrd="0" destOrd="0" presId="urn:microsoft.com/office/officeart/2024/3/layout/verticalVisualTextBlock1"/>
    <dgm:cxn modelId="{5B5CB9CF-AD82-428C-8C30-4393EB4C28C9}" type="presOf" srcId="{D3E34019-B047-414B-A6F5-3563B67BE2A5}" destId="{C566FF8B-53E0-4954-B958-D334E7BF2B04}" srcOrd="0" destOrd="0" presId="urn:microsoft.com/office/officeart/2024/3/layout/verticalVisualTextBlock1"/>
    <dgm:cxn modelId="{38A01BF1-ECAC-4457-8E3A-CA3EC7531323}" srcId="{43DD9BC9-BD86-4A61-8631-0989CBF78748}" destId="{D1524F8E-983D-42A9-A296-D4BD777D4B5A}" srcOrd="0" destOrd="0" parTransId="{1F25181E-6A53-4BFF-A4B0-0945D9F87261}" sibTransId="{CDE9C20F-3F29-4FEF-AD85-31317DB12445}"/>
    <dgm:cxn modelId="{989AB758-BCEC-441B-89A4-0AD58A0B3383}" type="presParOf" srcId="{8D35423A-741E-44DC-93A6-01F80F1E2B55}" destId="{890D3115-F55C-4B63-ABD4-86169183B4AE}" srcOrd="0" destOrd="0" presId="urn:microsoft.com/office/officeart/2024/3/layout/verticalVisualTextBlock1"/>
    <dgm:cxn modelId="{D3EB5679-264B-4ABC-8375-9F68E2AEF471}" type="presParOf" srcId="{890D3115-F55C-4B63-ABD4-86169183B4AE}" destId="{3143BE7E-EF8C-4892-B9D9-52A2BF93CD47}" srcOrd="0" destOrd="0" presId="urn:microsoft.com/office/officeart/2024/3/layout/verticalVisualTextBlock1"/>
    <dgm:cxn modelId="{F8E264BF-E922-4FA4-9BDA-5400C9BE51E2}" type="presParOf" srcId="{890D3115-F55C-4B63-ABD4-86169183B4AE}" destId="{DA145845-515D-4613-9479-EBD90730B8B6}" srcOrd="1" destOrd="0" presId="urn:microsoft.com/office/officeart/2024/3/layout/verticalVisualTextBlock1"/>
    <dgm:cxn modelId="{2E9236C0-FEEA-49AE-949D-4F00BA86F431}" type="presParOf" srcId="{890D3115-F55C-4B63-ABD4-86169183B4AE}" destId="{229F641E-8EAD-41C4-B0BB-07A1C986351F}" srcOrd="2" destOrd="0" presId="urn:microsoft.com/office/officeart/2024/3/layout/verticalVisualTextBlock1"/>
    <dgm:cxn modelId="{FCAAE38C-D08E-448D-B77D-ADAD499E74DA}" type="presParOf" srcId="{8D35423A-741E-44DC-93A6-01F80F1E2B55}" destId="{E00FF025-7059-4772-B62E-A06961E8BEB4}" srcOrd="1" destOrd="0" presId="urn:microsoft.com/office/officeart/2024/3/layout/verticalVisualTextBlock1"/>
    <dgm:cxn modelId="{07174D69-B965-44BC-AA60-85E771AE82F5}" type="presParOf" srcId="{8D35423A-741E-44DC-93A6-01F80F1E2B55}" destId="{2ED0EE49-6BA6-4F64-84A8-9E1A507715CB}" srcOrd="2" destOrd="0" presId="urn:microsoft.com/office/officeart/2024/3/layout/verticalVisualTextBlock1"/>
    <dgm:cxn modelId="{35930111-7537-4289-B912-DEDCA9BF7488}" type="presParOf" srcId="{2ED0EE49-6BA6-4F64-84A8-9E1A507715CB}" destId="{8C925E00-B9D9-4898-8D84-ECBBDACD0CE3}" srcOrd="0" destOrd="0" presId="urn:microsoft.com/office/officeart/2024/3/layout/verticalVisualTextBlock1"/>
    <dgm:cxn modelId="{F2AD1BD3-3289-4E1B-A577-2AB0F37649CD}" type="presParOf" srcId="{2ED0EE49-6BA6-4F64-84A8-9E1A507715CB}" destId="{61A8571D-6B20-448C-B5A9-C1442F7ED10F}" srcOrd="1" destOrd="0" presId="urn:microsoft.com/office/officeart/2024/3/layout/verticalVisualTextBlock1"/>
    <dgm:cxn modelId="{C813D561-9521-455F-BAD8-CC338EED3BC7}" type="presParOf" srcId="{2ED0EE49-6BA6-4F64-84A8-9E1A507715CB}" destId="{C566FF8B-53E0-4954-B958-D334E7BF2B04}" srcOrd="2" destOrd="0" presId="urn:microsoft.com/office/officeart/2024/3/layout/verticalVisualTextBlock1"/>
    <dgm:cxn modelId="{68F1DF02-4873-45F9-9A9F-DA798397D86A}" type="presParOf" srcId="{8D35423A-741E-44DC-93A6-01F80F1E2B55}" destId="{E1718D9D-E0FE-4431-B9D7-BB9C0FC46ADF}" srcOrd="3" destOrd="0" presId="urn:microsoft.com/office/officeart/2024/3/layout/verticalVisualTextBlock1"/>
    <dgm:cxn modelId="{3EA9DD38-5AE2-4423-8091-66DE02F7A829}" type="presParOf" srcId="{8D35423A-741E-44DC-93A6-01F80F1E2B55}" destId="{CB31FA67-499D-45C1-B809-02A8F9A039D7}" srcOrd="4" destOrd="0" presId="urn:microsoft.com/office/officeart/2024/3/layout/verticalVisualTextBlock1"/>
    <dgm:cxn modelId="{B9A4CCB6-99E4-42CE-B986-AE486A915A79}" type="presParOf" srcId="{CB31FA67-499D-45C1-B809-02A8F9A039D7}" destId="{F20F5A00-948E-4C6E-ADF9-7D440777F8F6}" srcOrd="0" destOrd="0" presId="urn:microsoft.com/office/officeart/2024/3/layout/verticalVisualTextBlock1"/>
    <dgm:cxn modelId="{17F42C4B-6595-4BC2-BB7B-9004BAE05D76}" type="presParOf" srcId="{CB31FA67-499D-45C1-B809-02A8F9A039D7}" destId="{E3DB3B5A-8597-4C46-AE99-72FB07E273C5}" srcOrd="1" destOrd="0" presId="urn:microsoft.com/office/officeart/2024/3/layout/verticalVisualTextBlock1"/>
    <dgm:cxn modelId="{1381EBEB-A385-4577-ACA2-E09FCA74A478}" type="presParOf" srcId="{CB31FA67-499D-45C1-B809-02A8F9A039D7}" destId="{85C0295B-5B36-4E6F-BF57-F5C64A996910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FDB479-50A1-4308-A895-161E5809C916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64864AE-A3DE-4F06-BECB-629ED574D19A}">
      <dgm:prSet/>
      <dgm:spPr/>
      <dgm:t>
        <a:bodyPr/>
        <a:lstStyle/>
        <a:p>
          <a:r>
            <a:rPr lang="pt-BR" b="0" i="0"/>
            <a:t>Guilherme Pinto Lima de Almeida</a:t>
          </a:r>
          <a:endParaRPr lang="en-US"/>
        </a:p>
      </dgm:t>
    </dgm:pt>
    <dgm:pt modelId="{37B2CC8F-209B-4DAC-89AF-DEA79E135FA3}" type="parTrans" cxnId="{74560436-90B6-486B-8CA7-3B120D5718E3}">
      <dgm:prSet/>
      <dgm:spPr/>
      <dgm:t>
        <a:bodyPr/>
        <a:lstStyle/>
        <a:p>
          <a:endParaRPr lang="en-US"/>
        </a:p>
      </dgm:t>
    </dgm:pt>
    <dgm:pt modelId="{0AD261F4-6835-488A-A959-EC7C1DBC44CF}" type="sibTrans" cxnId="{74560436-90B6-486B-8CA7-3B120D5718E3}">
      <dgm:prSet/>
      <dgm:spPr/>
      <dgm:t>
        <a:bodyPr/>
        <a:lstStyle/>
        <a:p>
          <a:endParaRPr lang="en-US"/>
        </a:p>
      </dgm:t>
    </dgm:pt>
    <dgm:pt modelId="{33DA73C2-4B74-4221-B668-226C470E4D23}">
      <dgm:prSet/>
      <dgm:spPr/>
      <dgm:t>
        <a:bodyPr/>
        <a:lstStyle/>
        <a:p>
          <a:r>
            <a:rPr lang="pt-BR" b="0" i="0"/>
            <a:t>Estácio EAD (Análise de Dados)</a:t>
          </a:r>
          <a:endParaRPr lang="en-US"/>
        </a:p>
      </dgm:t>
    </dgm:pt>
    <dgm:pt modelId="{39D57918-3AF7-4E18-9880-D4AAA3B4DEFA}" type="parTrans" cxnId="{344F6D97-3624-450D-89FD-181131940829}">
      <dgm:prSet/>
      <dgm:spPr/>
      <dgm:t>
        <a:bodyPr/>
        <a:lstStyle/>
        <a:p>
          <a:endParaRPr lang="en-US"/>
        </a:p>
      </dgm:t>
    </dgm:pt>
    <dgm:pt modelId="{F565FAD3-8F56-423A-B05F-55F917414935}" type="sibTrans" cxnId="{344F6D97-3624-450D-89FD-181131940829}">
      <dgm:prSet/>
      <dgm:spPr/>
      <dgm:t>
        <a:bodyPr/>
        <a:lstStyle/>
        <a:p>
          <a:endParaRPr lang="en-US"/>
        </a:p>
      </dgm:t>
    </dgm:pt>
    <dgm:pt modelId="{A4A3117B-0104-49CF-8E53-22772D8A78FA}">
      <dgm:prSet/>
      <dgm:spPr/>
      <dgm:t>
        <a:bodyPr/>
        <a:lstStyle/>
        <a:p>
          <a:r>
            <a:rPr lang="pt-BR" b="0" i="0" dirty="0"/>
            <a:t>Matrícula 202401455181</a:t>
          </a:r>
          <a:endParaRPr lang="en-US" dirty="0"/>
        </a:p>
      </dgm:t>
    </dgm:pt>
    <dgm:pt modelId="{8A9D502D-D8D5-40EF-BA67-7DF916403B28}" type="parTrans" cxnId="{5399E298-F36E-4D50-92EF-7F79B5C1C97D}">
      <dgm:prSet/>
      <dgm:spPr/>
      <dgm:t>
        <a:bodyPr/>
        <a:lstStyle/>
        <a:p>
          <a:endParaRPr lang="en-US"/>
        </a:p>
      </dgm:t>
    </dgm:pt>
    <dgm:pt modelId="{BE791DC3-E81F-41E2-8216-40E2417DCD8B}" type="sibTrans" cxnId="{5399E298-F36E-4D50-92EF-7F79B5C1C97D}">
      <dgm:prSet/>
      <dgm:spPr/>
      <dgm:t>
        <a:bodyPr/>
        <a:lstStyle/>
        <a:p>
          <a:endParaRPr lang="en-US"/>
        </a:p>
      </dgm:t>
    </dgm:pt>
    <dgm:pt modelId="{20E776F8-D67A-40A0-8B17-9F076FAAEF8B}">
      <dgm:prSet/>
      <dgm:spPr/>
      <dgm:t>
        <a:bodyPr/>
        <a:lstStyle/>
        <a:p>
          <a:r>
            <a:rPr lang="pt-BR" dirty="0" err="1"/>
            <a:t>Respositório</a:t>
          </a:r>
          <a:r>
            <a:rPr lang="pt-BR" dirty="0"/>
            <a:t>: </a:t>
          </a:r>
          <a:r>
            <a:rPr lang="en-US"/>
            <a:t>https://github.com/iugmali/20250614-trabalhovoluntario-estacio</a:t>
          </a:r>
          <a:endParaRPr lang="en-US" dirty="0"/>
        </a:p>
      </dgm:t>
    </dgm:pt>
    <dgm:pt modelId="{779EB9E4-D49C-430F-8D83-E9F044B0FFE5}" type="parTrans" cxnId="{DABDAEA6-576E-4A22-BB52-4F1BBB2811C8}">
      <dgm:prSet/>
      <dgm:spPr/>
    </dgm:pt>
    <dgm:pt modelId="{7195827B-ED3D-4A04-8ABE-A992BC1E1520}" type="sibTrans" cxnId="{DABDAEA6-576E-4A22-BB52-4F1BBB2811C8}">
      <dgm:prSet/>
      <dgm:spPr/>
    </dgm:pt>
    <dgm:pt modelId="{6D26E6BF-C668-4B37-AF9E-1502C89A91FB}" type="pres">
      <dgm:prSet presAssocID="{64FDB479-50A1-4308-A895-161E5809C916}" presName="linear" presStyleCnt="0">
        <dgm:presLayoutVars>
          <dgm:dir/>
          <dgm:animLvl val="lvl"/>
          <dgm:resizeHandles val="exact"/>
        </dgm:presLayoutVars>
      </dgm:prSet>
      <dgm:spPr/>
    </dgm:pt>
    <dgm:pt modelId="{E4DAEEB3-E14A-47B9-8609-6075C42E7D3A}" type="pres">
      <dgm:prSet presAssocID="{B64864AE-A3DE-4F06-BECB-629ED574D19A}" presName="parentLin" presStyleCnt="0"/>
      <dgm:spPr/>
    </dgm:pt>
    <dgm:pt modelId="{2401FF47-B7C4-4C65-9A06-283265917636}" type="pres">
      <dgm:prSet presAssocID="{B64864AE-A3DE-4F06-BECB-629ED574D19A}" presName="parentLeftMargin" presStyleLbl="node1" presStyleIdx="0" presStyleCnt="4"/>
      <dgm:spPr/>
    </dgm:pt>
    <dgm:pt modelId="{0712A1DF-87C1-42DA-851C-5942D2FCA3C4}" type="pres">
      <dgm:prSet presAssocID="{B64864AE-A3DE-4F06-BECB-629ED574D1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31FF2C7-5C9C-4124-BE64-6ED9850C808E}" type="pres">
      <dgm:prSet presAssocID="{B64864AE-A3DE-4F06-BECB-629ED574D19A}" presName="negativeSpace" presStyleCnt="0"/>
      <dgm:spPr/>
    </dgm:pt>
    <dgm:pt modelId="{5030EE96-803F-4E59-A9D3-454B2CC48B73}" type="pres">
      <dgm:prSet presAssocID="{B64864AE-A3DE-4F06-BECB-629ED574D19A}" presName="childText" presStyleLbl="conFgAcc1" presStyleIdx="0" presStyleCnt="4">
        <dgm:presLayoutVars>
          <dgm:bulletEnabled val="1"/>
        </dgm:presLayoutVars>
      </dgm:prSet>
      <dgm:spPr/>
    </dgm:pt>
    <dgm:pt modelId="{599A2874-5168-4B0D-9CAC-1A47A26F02B7}" type="pres">
      <dgm:prSet presAssocID="{0AD261F4-6835-488A-A959-EC7C1DBC44CF}" presName="spaceBetweenRectangles" presStyleCnt="0"/>
      <dgm:spPr/>
    </dgm:pt>
    <dgm:pt modelId="{E06C2C85-F737-4D2D-96FE-3147AB0A8878}" type="pres">
      <dgm:prSet presAssocID="{33DA73C2-4B74-4221-B668-226C470E4D23}" presName="parentLin" presStyleCnt="0"/>
      <dgm:spPr/>
    </dgm:pt>
    <dgm:pt modelId="{3710AAE4-6B5B-4F82-887F-06B289B9180F}" type="pres">
      <dgm:prSet presAssocID="{33DA73C2-4B74-4221-B668-226C470E4D23}" presName="parentLeftMargin" presStyleLbl="node1" presStyleIdx="0" presStyleCnt="4"/>
      <dgm:spPr/>
    </dgm:pt>
    <dgm:pt modelId="{80F7424B-5755-4F9E-86FB-C1FA886BADC7}" type="pres">
      <dgm:prSet presAssocID="{33DA73C2-4B74-4221-B668-226C470E4D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7E4C648-A191-4918-9577-B1D980EF3437}" type="pres">
      <dgm:prSet presAssocID="{33DA73C2-4B74-4221-B668-226C470E4D23}" presName="negativeSpace" presStyleCnt="0"/>
      <dgm:spPr/>
    </dgm:pt>
    <dgm:pt modelId="{F39B4A07-BAFD-44EE-9981-CFE24F59F6C3}" type="pres">
      <dgm:prSet presAssocID="{33DA73C2-4B74-4221-B668-226C470E4D23}" presName="childText" presStyleLbl="conFgAcc1" presStyleIdx="1" presStyleCnt="4">
        <dgm:presLayoutVars>
          <dgm:bulletEnabled val="1"/>
        </dgm:presLayoutVars>
      </dgm:prSet>
      <dgm:spPr/>
    </dgm:pt>
    <dgm:pt modelId="{02A72381-3AEC-45E0-A782-1443737696DF}" type="pres">
      <dgm:prSet presAssocID="{F565FAD3-8F56-423A-B05F-55F917414935}" presName="spaceBetweenRectangles" presStyleCnt="0"/>
      <dgm:spPr/>
    </dgm:pt>
    <dgm:pt modelId="{6BD703C6-8378-4E91-AE7A-B60ADDC0CEDB}" type="pres">
      <dgm:prSet presAssocID="{A4A3117B-0104-49CF-8E53-22772D8A78FA}" presName="parentLin" presStyleCnt="0"/>
      <dgm:spPr/>
    </dgm:pt>
    <dgm:pt modelId="{B281CFC5-391B-4120-939A-505072ACB68D}" type="pres">
      <dgm:prSet presAssocID="{A4A3117B-0104-49CF-8E53-22772D8A78FA}" presName="parentLeftMargin" presStyleLbl="node1" presStyleIdx="1" presStyleCnt="4"/>
      <dgm:spPr/>
    </dgm:pt>
    <dgm:pt modelId="{BCFBC3A5-1C61-4D00-A6E0-65DA0DFD10CF}" type="pres">
      <dgm:prSet presAssocID="{A4A3117B-0104-49CF-8E53-22772D8A78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DA98F9-A786-494F-85DE-80F938138140}" type="pres">
      <dgm:prSet presAssocID="{A4A3117B-0104-49CF-8E53-22772D8A78FA}" presName="negativeSpace" presStyleCnt="0"/>
      <dgm:spPr/>
    </dgm:pt>
    <dgm:pt modelId="{E2957587-EBC5-47EB-8731-EF14B5C9E434}" type="pres">
      <dgm:prSet presAssocID="{A4A3117B-0104-49CF-8E53-22772D8A78FA}" presName="childText" presStyleLbl="conFgAcc1" presStyleIdx="2" presStyleCnt="4">
        <dgm:presLayoutVars>
          <dgm:bulletEnabled val="1"/>
        </dgm:presLayoutVars>
      </dgm:prSet>
      <dgm:spPr/>
    </dgm:pt>
    <dgm:pt modelId="{3C4A46B2-8FE0-47F7-9D57-8ED15B523E3E}" type="pres">
      <dgm:prSet presAssocID="{BE791DC3-E81F-41E2-8216-40E2417DCD8B}" presName="spaceBetweenRectangles" presStyleCnt="0"/>
      <dgm:spPr/>
    </dgm:pt>
    <dgm:pt modelId="{49785739-3552-4C91-9DB0-A4B6A7763B2F}" type="pres">
      <dgm:prSet presAssocID="{20E776F8-D67A-40A0-8B17-9F076FAAEF8B}" presName="parentLin" presStyleCnt="0"/>
      <dgm:spPr/>
    </dgm:pt>
    <dgm:pt modelId="{22612E6E-23CC-4E31-812C-54380DD562DD}" type="pres">
      <dgm:prSet presAssocID="{20E776F8-D67A-40A0-8B17-9F076FAAEF8B}" presName="parentLeftMargin" presStyleLbl="node1" presStyleIdx="2" presStyleCnt="4"/>
      <dgm:spPr/>
    </dgm:pt>
    <dgm:pt modelId="{20486A5D-498B-40F7-A73A-378C608BF576}" type="pres">
      <dgm:prSet presAssocID="{20E776F8-D67A-40A0-8B17-9F076FAAEF8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1876CB6-06E0-41E3-A4D2-5FB21E11A6C7}" type="pres">
      <dgm:prSet presAssocID="{20E776F8-D67A-40A0-8B17-9F076FAAEF8B}" presName="negativeSpace" presStyleCnt="0"/>
      <dgm:spPr/>
    </dgm:pt>
    <dgm:pt modelId="{6CB5E5EA-DBB9-4D2C-8F0E-19020C134A79}" type="pres">
      <dgm:prSet presAssocID="{20E776F8-D67A-40A0-8B17-9F076FAAEF8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1849A0F-E530-43DB-B12E-A1A212DE2B53}" type="presOf" srcId="{A4A3117B-0104-49CF-8E53-22772D8A78FA}" destId="{BCFBC3A5-1C61-4D00-A6E0-65DA0DFD10CF}" srcOrd="1" destOrd="0" presId="urn:microsoft.com/office/officeart/2005/8/layout/list1"/>
    <dgm:cxn modelId="{CD5B6814-0141-48F1-BD90-9AE963E1329D}" type="presOf" srcId="{64FDB479-50A1-4308-A895-161E5809C916}" destId="{6D26E6BF-C668-4B37-AF9E-1502C89A91FB}" srcOrd="0" destOrd="0" presId="urn:microsoft.com/office/officeart/2005/8/layout/list1"/>
    <dgm:cxn modelId="{168F3820-EA77-4E1A-AD38-6F700E210F91}" type="presOf" srcId="{33DA73C2-4B74-4221-B668-226C470E4D23}" destId="{80F7424B-5755-4F9E-86FB-C1FA886BADC7}" srcOrd="1" destOrd="0" presId="urn:microsoft.com/office/officeart/2005/8/layout/list1"/>
    <dgm:cxn modelId="{41EE1E2A-9F8B-4794-9354-D56A6A4542E3}" type="presOf" srcId="{33DA73C2-4B74-4221-B668-226C470E4D23}" destId="{3710AAE4-6B5B-4F82-887F-06B289B9180F}" srcOrd="0" destOrd="0" presId="urn:microsoft.com/office/officeart/2005/8/layout/list1"/>
    <dgm:cxn modelId="{F432E52C-9E04-45B1-B74F-312C5F26CF8F}" type="presOf" srcId="{B64864AE-A3DE-4F06-BECB-629ED574D19A}" destId="{0712A1DF-87C1-42DA-851C-5942D2FCA3C4}" srcOrd="1" destOrd="0" presId="urn:microsoft.com/office/officeart/2005/8/layout/list1"/>
    <dgm:cxn modelId="{74560436-90B6-486B-8CA7-3B120D5718E3}" srcId="{64FDB479-50A1-4308-A895-161E5809C916}" destId="{B64864AE-A3DE-4F06-BECB-629ED574D19A}" srcOrd="0" destOrd="0" parTransId="{37B2CC8F-209B-4DAC-89AF-DEA79E135FA3}" sibTransId="{0AD261F4-6835-488A-A959-EC7C1DBC44CF}"/>
    <dgm:cxn modelId="{344F6D97-3624-450D-89FD-181131940829}" srcId="{64FDB479-50A1-4308-A895-161E5809C916}" destId="{33DA73C2-4B74-4221-B668-226C470E4D23}" srcOrd="1" destOrd="0" parTransId="{39D57918-3AF7-4E18-9880-D4AAA3B4DEFA}" sibTransId="{F565FAD3-8F56-423A-B05F-55F917414935}"/>
    <dgm:cxn modelId="{5399E298-F36E-4D50-92EF-7F79B5C1C97D}" srcId="{64FDB479-50A1-4308-A895-161E5809C916}" destId="{A4A3117B-0104-49CF-8E53-22772D8A78FA}" srcOrd="2" destOrd="0" parTransId="{8A9D502D-D8D5-40EF-BA67-7DF916403B28}" sibTransId="{BE791DC3-E81F-41E2-8216-40E2417DCD8B}"/>
    <dgm:cxn modelId="{DABDAEA6-576E-4A22-BB52-4F1BBB2811C8}" srcId="{64FDB479-50A1-4308-A895-161E5809C916}" destId="{20E776F8-D67A-40A0-8B17-9F076FAAEF8B}" srcOrd="3" destOrd="0" parTransId="{779EB9E4-D49C-430F-8D83-E9F044B0FFE5}" sibTransId="{7195827B-ED3D-4A04-8ABE-A992BC1E1520}"/>
    <dgm:cxn modelId="{2A5FE4BC-DB54-450D-AE95-B85BF4886347}" type="presOf" srcId="{20E776F8-D67A-40A0-8B17-9F076FAAEF8B}" destId="{22612E6E-23CC-4E31-812C-54380DD562DD}" srcOrd="0" destOrd="0" presId="urn:microsoft.com/office/officeart/2005/8/layout/list1"/>
    <dgm:cxn modelId="{9105B1DD-925F-42E5-B2FA-9BC3FE726D01}" type="presOf" srcId="{A4A3117B-0104-49CF-8E53-22772D8A78FA}" destId="{B281CFC5-391B-4120-939A-505072ACB68D}" srcOrd="0" destOrd="0" presId="urn:microsoft.com/office/officeart/2005/8/layout/list1"/>
    <dgm:cxn modelId="{AFA8D1DE-9599-41CA-B432-484CB29D1B34}" type="presOf" srcId="{20E776F8-D67A-40A0-8B17-9F076FAAEF8B}" destId="{20486A5D-498B-40F7-A73A-378C608BF576}" srcOrd="1" destOrd="0" presId="urn:microsoft.com/office/officeart/2005/8/layout/list1"/>
    <dgm:cxn modelId="{45CEDDE7-0139-47BC-B89D-5A29F7702575}" type="presOf" srcId="{B64864AE-A3DE-4F06-BECB-629ED574D19A}" destId="{2401FF47-B7C4-4C65-9A06-283265917636}" srcOrd="0" destOrd="0" presId="urn:microsoft.com/office/officeart/2005/8/layout/list1"/>
    <dgm:cxn modelId="{F15E11FC-2F23-4D15-8F78-417CE1E42C88}" type="presParOf" srcId="{6D26E6BF-C668-4B37-AF9E-1502C89A91FB}" destId="{E4DAEEB3-E14A-47B9-8609-6075C42E7D3A}" srcOrd="0" destOrd="0" presId="urn:microsoft.com/office/officeart/2005/8/layout/list1"/>
    <dgm:cxn modelId="{3BDD6A73-2DB0-4AEF-8ED2-960B4CC9F6A3}" type="presParOf" srcId="{E4DAEEB3-E14A-47B9-8609-6075C42E7D3A}" destId="{2401FF47-B7C4-4C65-9A06-283265917636}" srcOrd="0" destOrd="0" presId="urn:microsoft.com/office/officeart/2005/8/layout/list1"/>
    <dgm:cxn modelId="{BF35EF9E-A38D-451A-9338-EE527C7C0BC0}" type="presParOf" srcId="{E4DAEEB3-E14A-47B9-8609-6075C42E7D3A}" destId="{0712A1DF-87C1-42DA-851C-5942D2FCA3C4}" srcOrd="1" destOrd="0" presId="urn:microsoft.com/office/officeart/2005/8/layout/list1"/>
    <dgm:cxn modelId="{7C7184AC-E9BC-41E4-B870-182C5A545131}" type="presParOf" srcId="{6D26E6BF-C668-4B37-AF9E-1502C89A91FB}" destId="{D31FF2C7-5C9C-4124-BE64-6ED9850C808E}" srcOrd="1" destOrd="0" presId="urn:microsoft.com/office/officeart/2005/8/layout/list1"/>
    <dgm:cxn modelId="{1D5417A4-B6BB-4C5F-B42E-D9628EFD063E}" type="presParOf" srcId="{6D26E6BF-C668-4B37-AF9E-1502C89A91FB}" destId="{5030EE96-803F-4E59-A9D3-454B2CC48B73}" srcOrd="2" destOrd="0" presId="urn:microsoft.com/office/officeart/2005/8/layout/list1"/>
    <dgm:cxn modelId="{15F6AAFB-CAC4-4630-BF6D-7288305FB435}" type="presParOf" srcId="{6D26E6BF-C668-4B37-AF9E-1502C89A91FB}" destId="{599A2874-5168-4B0D-9CAC-1A47A26F02B7}" srcOrd="3" destOrd="0" presId="urn:microsoft.com/office/officeart/2005/8/layout/list1"/>
    <dgm:cxn modelId="{A30CF0BC-D2E3-4438-BF46-BACEF5283FDE}" type="presParOf" srcId="{6D26E6BF-C668-4B37-AF9E-1502C89A91FB}" destId="{E06C2C85-F737-4D2D-96FE-3147AB0A8878}" srcOrd="4" destOrd="0" presId="urn:microsoft.com/office/officeart/2005/8/layout/list1"/>
    <dgm:cxn modelId="{A687D9F2-CD6F-4B21-A475-C79039332279}" type="presParOf" srcId="{E06C2C85-F737-4D2D-96FE-3147AB0A8878}" destId="{3710AAE4-6B5B-4F82-887F-06B289B9180F}" srcOrd="0" destOrd="0" presId="urn:microsoft.com/office/officeart/2005/8/layout/list1"/>
    <dgm:cxn modelId="{D998A32A-88C2-44D2-9E95-C0D6B7CE1279}" type="presParOf" srcId="{E06C2C85-F737-4D2D-96FE-3147AB0A8878}" destId="{80F7424B-5755-4F9E-86FB-C1FA886BADC7}" srcOrd="1" destOrd="0" presId="urn:microsoft.com/office/officeart/2005/8/layout/list1"/>
    <dgm:cxn modelId="{6D782F43-7B83-44AD-BF32-818934E64313}" type="presParOf" srcId="{6D26E6BF-C668-4B37-AF9E-1502C89A91FB}" destId="{97E4C648-A191-4918-9577-B1D980EF3437}" srcOrd="5" destOrd="0" presId="urn:microsoft.com/office/officeart/2005/8/layout/list1"/>
    <dgm:cxn modelId="{8B1D3529-1879-4D3B-A3D7-98A89F8CF434}" type="presParOf" srcId="{6D26E6BF-C668-4B37-AF9E-1502C89A91FB}" destId="{F39B4A07-BAFD-44EE-9981-CFE24F59F6C3}" srcOrd="6" destOrd="0" presId="urn:microsoft.com/office/officeart/2005/8/layout/list1"/>
    <dgm:cxn modelId="{DE434681-2A76-4EA8-B08D-B8BDD09528DA}" type="presParOf" srcId="{6D26E6BF-C668-4B37-AF9E-1502C89A91FB}" destId="{02A72381-3AEC-45E0-A782-1443737696DF}" srcOrd="7" destOrd="0" presId="urn:microsoft.com/office/officeart/2005/8/layout/list1"/>
    <dgm:cxn modelId="{A206FC35-863F-4945-98B3-3EB477652EF2}" type="presParOf" srcId="{6D26E6BF-C668-4B37-AF9E-1502C89A91FB}" destId="{6BD703C6-8378-4E91-AE7A-B60ADDC0CEDB}" srcOrd="8" destOrd="0" presId="urn:microsoft.com/office/officeart/2005/8/layout/list1"/>
    <dgm:cxn modelId="{4036A66F-A400-4E50-B4F6-69E369501125}" type="presParOf" srcId="{6BD703C6-8378-4E91-AE7A-B60ADDC0CEDB}" destId="{B281CFC5-391B-4120-939A-505072ACB68D}" srcOrd="0" destOrd="0" presId="urn:microsoft.com/office/officeart/2005/8/layout/list1"/>
    <dgm:cxn modelId="{E26C267A-18B3-44EF-B2CD-F44058063F58}" type="presParOf" srcId="{6BD703C6-8378-4E91-AE7A-B60ADDC0CEDB}" destId="{BCFBC3A5-1C61-4D00-A6E0-65DA0DFD10CF}" srcOrd="1" destOrd="0" presId="urn:microsoft.com/office/officeart/2005/8/layout/list1"/>
    <dgm:cxn modelId="{3DEC1F72-17E1-4ECC-828A-263427383052}" type="presParOf" srcId="{6D26E6BF-C668-4B37-AF9E-1502C89A91FB}" destId="{B3DA98F9-A786-494F-85DE-80F938138140}" srcOrd="9" destOrd="0" presId="urn:microsoft.com/office/officeart/2005/8/layout/list1"/>
    <dgm:cxn modelId="{7D195AF5-AFAD-444E-B29B-560B206264D2}" type="presParOf" srcId="{6D26E6BF-C668-4B37-AF9E-1502C89A91FB}" destId="{E2957587-EBC5-47EB-8731-EF14B5C9E434}" srcOrd="10" destOrd="0" presId="urn:microsoft.com/office/officeart/2005/8/layout/list1"/>
    <dgm:cxn modelId="{381471DB-8AC0-4ABD-A589-23655295E9ED}" type="presParOf" srcId="{6D26E6BF-C668-4B37-AF9E-1502C89A91FB}" destId="{3C4A46B2-8FE0-47F7-9D57-8ED15B523E3E}" srcOrd="11" destOrd="0" presId="urn:microsoft.com/office/officeart/2005/8/layout/list1"/>
    <dgm:cxn modelId="{86EB8861-83AC-4C86-BAA6-BCA3A92441B8}" type="presParOf" srcId="{6D26E6BF-C668-4B37-AF9E-1502C89A91FB}" destId="{49785739-3552-4C91-9DB0-A4B6A7763B2F}" srcOrd="12" destOrd="0" presId="urn:microsoft.com/office/officeart/2005/8/layout/list1"/>
    <dgm:cxn modelId="{2E7EC5B5-95D6-402D-B7A3-E71F24292F9B}" type="presParOf" srcId="{49785739-3552-4C91-9DB0-A4B6A7763B2F}" destId="{22612E6E-23CC-4E31-812C-54380DD562DD}" srcOrd="0" destOrd="0" presId="urn:microsoft.com/office/officeart/2005/8/layout/list1"/>
    <dgm:cxn modelId="{BE61E148-523B-4BF9-BAFB-AA4002E86939}" type="presParOf" srcId="{49785739-3552-4C91-9DB0-A4B6A7763B2F}" destId="{20486A5D-498B-40F7-A73A-378C608BF576}" srcOrd="1" destOrd="0" presId="urn:microsoft.com/office/officeart/2005/8/layout/list1"/>
    <dgm:cxn modelId="{40E78DC9-22D5-4F74-A52C-9A2FC4A39225}" type="presParOf" srcId="{6D26E6BF-C668-4B37-AF9E-1502C89A91FB}" destId="{E1876CB6-06E0-41E3-A4D2-5FB21E11A6C7}" srcOrd="13" destOrd="0" presId="urn:microsoft.com/office/officeart/2005/8/layout/list1"/>
    <dgm:cxn modelId="{F5396B63-A8C9-4AE5-BFF8-89BC590CBFB0}" type="presParOf" srcId="{6D26E6BF-C668-4B37-AF9E-1502C89A91FB}" destId="{6CB5E5EA-DBB9-4D2C-8F0E-19020C134A7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93B98-8FEB-48FB-9876-F6B24AFF9562}">
      <dsp:nvSpPr>
        <dsp:cNvPr id="0" name=""/>
        <dsp:cNvSpPr/>
      </dsp:nvSpPr>
      <dsp:spPr>
        <a:xfrm>
          <a:off x="0" y="0"/>
          <a:ext cx="1854553" cy="1854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" r="25093" b="2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32C7D6-3A75-4681-910A-4DDEDF89B628}">
      <dsp:nvSpPr>
        <dsp:cNvPr id="0" name=""/>
        <dsp:cNvSpPr/>
      </dsp:nvSpPr>
      <dsp:spPr>
        <a:xfrm>
          <a:off x="2034553" y="0"/>
          <a:ext cx="4155226" cy="359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Compreensão dos Perfis de Usuário</a:t>
          </a:r>
        </a:p>
      </dsp:txBody>
      <dsp:txXfrm>
        <a:off x="2034553" y="0"/>
        <a:ext cx="4155226" cy="359083"/>
      </dsp:txXfrm>
    </dsp:sp>
    <dsp:sp modelId="{E3D61568-CFA1-43B7-A1F5-1F6EA3D93C35}">
      <dsp:nvSpPr>
        <dsp:cNvPr id="0" name=""/>
        <dsp:cNvSpPr/>
      </dsp:nvSpPr>
      <dsp:spPr>
        <a:xfrm>
          <a:off x="2034553" y="359083"/>
          <a:ext cx="4155226" cy="149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primeiro passo é obter uma compreensão detalhada dos perfis de usuário da CentroIn, o que permitirá personalizar serviços.</a:t>
          </a:r>
        </a:p>
      </dsp:txBody>
      <dsp:txXfrm>
        <a:off x="2034553" y="359083"/>
        <a:ext cx="4155226" cy="1495469"/>
      </dsp:txXfrm>
    </dsp:sp>
    <dsp:sp modelId="{14067D46-96DC-4999-AF74-C133BFDBCF95}">
      <dsp:nvSpPr>
        <dsp:cNvPr id="0" name=""/>
        <dsp:cNvSpPr/>
      </dsp:nvSpPr>
      <dsp:spPr>
        <a:xfrm>
          <a:off x="0" y="2002917"/>
          <a:ext cx="1854553" cy="185455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r="23576" b="2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F08392-4667-477B-9B5E-181D2DF12C04}">
      <dsp:nvSpPr>
        <dsp:cNvPr id="0" name=""/>
        <dsp:cNvSpPr/>
      </dsp:nvSpPr>
      <dsp:spPr>
        <a:xfrm>
          <a:off x="2034553" y="2002917"/>
          <a:ext cx="4155226" cy="61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Identificação de Padrões Comportamentais</a:t>
          </a:r>
        </a:p>
      </dsp:txBody>
      <dsp:txXfrm>
        <a:off x="2034553" y="2002917"/>
        <a:ext cx="4155226" cy="619525"/>
      </dsp:txXfrm>
    </dsp:sp>
    <dsp:sp modelId="{854CC5D9-88E8-4C37-97DF-337DE9AA017C}">
      <dsp:nvSpPr>
        <dsp:cNvPr id="0" name=""/>
        <dsp:cNvSpPr/>
      </dsp:nvSpPr>
      <dsp:spPr>
        <a:xfrm>
          <a:off x="2034553" y="2622443"/>
          <a:ext cx="4155226" cy="12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Identificar padrões comportamentais é crucial para entender como os usuários interagem com os serviços oferecidos e suas preferências.</a:t>
          </a:r>
        </a:p>
      </dsp:txBody>
      <dsp:txXfrm>
        <a:off x="2034553" y="2622443"/>
        <a:ext cx="4155226" cy="1235027"/>
      </dsp:txXfrm>
    </dsp:sp>
    <dsp:sp modelId="{DA0E7B0D-B6DF-4023-82FE-D827D95A2E91}">
      <dsp:nvSpPr>
        <dsp:cNvPr id="0" name=""/>
        <dsp:cNvSpPr/>
      </dsp:nvSpPr>
      <dsp:spPr>
        <a:xfrm>
          <a:off x="0" y="4005834"/>
          <a:ext cx="1854553" cy="1854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16099" b="-6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D90579-0276-4473-9E75-47D895E8AE1D}">
      <dsp:nvSpPr>
        <dsp:cNvPr id="0" name=""/>
        <dsp:cNvSpPr/>
      </dsp:nvSpPr>
      <dsp:spPr>
        <a:xfrm>
          <a:off x="2034553" y="4005834"/>
          <a:ext cx="4155226" cy="359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Melhoria da Experiência do Cliente</a:t>
          </a:r>
        </a:p>
      </dsp:txBody>
      <dsp:txXfrm>
        <a:off x="2034553" y="4005834"/>
        <a:ext cx="4155226" cy="359083"/>
      </dsp:txXfrm>
    </dsp:sp>
    <dsp:sp modelId="{55ADBC57-BA9D-4F3D-8AAA-11F3835ED28D}">
      <dsp:nvSpPr>
        <dsp:cNvPr id="0" name=""/>
        <dsp:cNvSpPr/>
      </dsp:nvSpPr>
      <dsp:spPr>
        <a:xfrm>
          <a:off x="2034553" y="4364918"/>
          <a:ext cx="4155226" cy="149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análise visa utilizar as informações obtidas para melhorar os serviços e, assim, enriquecer a experiência do cliente.</a:t>
          </a:r>
        </a:p>
      </dsp:txBody>
      <dsp:txXfrm>
        <a:off x="2034553" y="4364918"/>
        <a:ext cx="4155226" cy="1495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3BE7E-EF8C-4892-B9D9-52A2BF93CD47}">
      <dsp:nvSpPr>
        <dsp:cNvPr id="0" name=""/>
        <dsp:cNvSpPr/>
      </dsp:nvSpPr>
      <dsp:spPr>
        <a:xfrm>
          <a:off x="0" y="0"/>
          <a:ext cx="1854553" cy="1854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r="28378" b="3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45845-515D-4613-9479-EBD90730B8B6}">
      <dsp:nvSpPr>
        <dsp:cNvPr id="0" name=""/>
        <dsp:cNvSpPr/>
      </dsp:nvSpPr>
      <dsp:spPr>
        <a:xfrm>
          <a:off x="2034553" y="0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Tendências Emergentes</a:t>
          </a:r>
        </a:p>
      </dsp:txBody>
      <dsp:txXfrm>
        <a:off x="2034553" y="0"/>
        <a:ext cx="4155226" cy="370034"/>
      </dsp:txXfrm>
    </dsp:sp>
    <dsp:sp modelId="{229F641E-8EAD-41C4-B0BB-07A1C986351F}">
      <dsp:nvSpPr>
        <dsp:cNvPr id="0" name=""/>
        <dsp:cNvSpPr/>
      </dsp:nvSpPr>
      <dsp:spPr>
        <a:xfrm>
          <a:off x="2034553" y="370034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relatório destaca as tendências emergentes que influenciam o uso dos serviços da CentroIn, permitindo insights valiosos para o futuro.</a:t>
          </a:r>
        </a:p>
      </dsp:txBody>
      <dsp:txXfrm>
        <a:off x="2034553" y="370034"/>
        <a:ext cx="4155226" cy="1484518"/>
      </dsp:txXfrm>
    </dsp:sp>
    <dsp:sp modelId="{8C925E00-B9D9-4898-8D84-ECBBDACD0CE3}">
      <dsp:nvSpPr>
        <dsp:cNvPr id="0" name=""/>
        <dsp:cNvSpPr/>
      </dsp:nvSpPr>
      <dsp:spPr>
        <a:xfrm>
          <a:off x="0" y="2002917"/>
          <a:ext cx="1854553" cy="185455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" b="-8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A8571D-6B20-448C-B5A9-C1442F7ED10F}">
      <dsp:nvSpPr>
        <dsp:cNvPr id="0" name=""/>
        <dsp:cNvSpPr/>
      </dsp:nvSpPr>
      <dsp:spPr>
        <a:xfrm>
          <a:off x="2034553" y="2002917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Previsão de Necessidades</a:t>
          </a:r>
        </a:p>
      </dsp:txBody>
      <dsp:txXfrm>
        <a:off x="2034553" y="2002917"/>
        <a:ext cx="4155226" cy="370034"/>
      </dsp:txXfrm>
    </dsp:sp>
    <dsp:sp modelId="{C566FF8B-53E0-4954-B958-D334E7BF2B04}">
      <dsp:nvSpPr>
        <dsp:cNvPr id="0" name=""/>
        <dsp:cNvSpPr/>
      </dsp:nvSpPr>
      <dsp:spPr>
        <a:xfrm>
          <a:off x="2034553" y="2372952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 base nas tendências, podemos prever futuras necessidades dos usuários e adaptar nossos serviços para melhor atendê-los.</a:t>
          </a:r>
        </a:p>
      </dsp:txBody>
      <dsp:txXfrm>
        <a:off x="2034553" y="2372952"/>
        <a:ext cx="4155226" cy="1484518"/>
      </dsp:txXfrm>
    </dsp:sp>
    <dsp:sp modelId="{F20F5A00-948E-4C6E-ADF9-7D440777F8F6}">
      <dsp:nvSpPr>
        <dsp:cNvPr id="0" name=""/>
        <dsp:cNvSpPr/>
      </dsp:nvSpPr>
      <dsp:spPr>
        <a:xfrm>
          <a:off x="0" y="4005834"/>
          <a:ext cx="1854553" cy="1854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2" b="3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DB3B5A-8597-4C46-AE99-72FB07E273C5}">
      <dsp:nvSpPr>
        <dsp:cNvPr id="0" name=""/>
        <dsp:cNvSpPr/>
      </dsp:nvSpPr>
      <dsp:spPr>
        <a:xfrm>
          <a:off x="2034553" y="4005834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Ajuste da Oferta</a:t>
          </a:r>
        </a:p>
      </dsp:txBody>
      <dsp:txXfrm>
        <a:off x="2034553" y="4005834"/>
        <a:ext cx="4155226" cy="370034"/>
      </dsp:txXfrm>
    </dsp:sp>
    <dsp:sp modelId="{85C0295B-5B36-4E6F-BF57-F5C64A996910}">
      <dsp:nvSpPr>
        <dsp:cNvPr id="0" name=""/>
        <dsp:cNvSpPr/>
      </dsp:nvSpPr>
      <dsp:spPr>
        <a:xfrm>
          <a:off x="2034553" y="4375869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relatório nos guia para ajustar nossa oferta de serviços, garantindo que atendamos às expectativas do mercado em evolução.</a:t>
          </a:r>
        </a:p>
      </dsp:txBody>
      <dsp:txXfrm>
        <a:off x="2034553" y="4375869"/>
        <a:ext cx="4155226" cy="14845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0EE96-803F-4E59-A9D3-454B2CC48B73}">
      <dsp:nvSpPr>
        <dsp:cNvPr id="0" name=""/>
        <dsp:cNvSpPr/>
      </dsp:nvSpPr>
      <dsp:spPr>
        <a:xfrm>
          <a:off x="0" y="1699920"/>
          <a:ext cx="649605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2A1DF-87C1-42DA-851C-5942D2FCA3C4}">
      <dsp:nvSpPr>
        <dsp:cNvPr id="0" name=""/>
        <dsp:cNvSpPr/>
      </dsp:nvSpPr>
      <dsp:spPr>
        <a:xfrm>
          <a:off x="324802" y="1581840"/>
          <a:ext cx="4547235" cy="236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/>
            <a:t>Guilherme Pinto Lima de Almeida</a:t>
          </a:r>
          <a:endParaRPr lang="en-US" sz="800" kern="1200"/>
        </a:p>
      </dsp:txBody>
      <dsp:txXfrm>
        <a:off x="336330" y="1593368"/>
        <a:ext cx="4524179" cy="213104"/>
      </dsp:txXfrm>
    </dsp:sp>
    <dsp:sp modelId="{F39B4A07-BAFD-44EE-9981-CFE24F59F6C3}">
      <dsp:nvSpPr>
        <dsp:cNvPr id="0" name=""/>
        <dsp:cNvSpPr/>
      </dsp:nvSpPr>
      <dsp:spPr>
        <a:xfrm>
          <a:off x="0" y="2062800"/>
          <a:ext cx="649605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451605"/>
              <a:satOff val="-2211"/>
              <a:lumOff val="12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7424B-5755-4F9E-86FB-C1FA886BADC7}">
      <dsp:nvSpPr>
        <dsp:cNvPr id="0" name=""/>
        <dsp:cNvSpPr/>
      </dsp:nvSpPr>
      <dsp:spPr>
        <a:xfrm>
          <a:off x="324802" y="1944720"/>
          <a:ext cx="4547235" cy="236160"/>
        </a:xfrm>
        <a:prstGeom prst="roundRect">
          <a:avLst/>
        </a:prstGeom>
        <a:gradFill rotWithShape="0">
          <a:gsLst>
            <a:gs pos="0">
              <a:schemeClr val="accent2">
                <a:hueOff val="451605"/>
                <a:satOff val="-2211"/>
                <a:lumOff val="1242"/>
                <a:alphaOff val="0"/>
                <a:tint val="98000"/>
                <a:lumMod val="114000"/>
              </a:schemeClr>
            </a:gs>
            <a:gs pos="100000">
              <a:schemeClr val="accent2">
                <a:hueOff val="451605"/>
                <a:satOff val="-2211"/>
                <a:lumOff val="124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/>
            <a:t>Estácio EAD (Análise de Dados)</a:t>
          </a:r>
          <a:endParaRPr lang="en-US" sz="800" kern="1200"/>
        </a:p>
      </dsp:txBody>
      <dsp:txXfrm>
        <a:off x="336330" y="1956248"/>
        <a:ext cx="4524179" cy="213104"/>
      </dsp:txXfrm>
    </dsp:sp>
    <dsp:sp modelId="{E2957587-EBC5-47EB-8731-EF14B5C9E434}">
      <dsp:nvSpPr>
        <dsp:cNvPr id="0" name=""/>
        <dsp:cNvSpPr/>
      </dsp:nvSpPr>
      <dsp:spPr>
        <a:xfrm>
          <a:off x="0" y="2425680"/>
          <a:ext cx="649605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903209"/>
              <a:satOff val="-4421"/>
              <a:lumOff val="24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BC3A5-1C61-4D00-A6E0-65DA0DFD10CF}">
      <dsp:nvSpPr>
        <dsp:cNvPr id="0" name=""/>
        <dsp:cNvSpPr/>
      </dsp:nvSpPr>
      <dsp:spPr>
        <a:xfrm>
          <a:off x="324802" y="2307599"/>
          <a:ext cx="4547235" cy="236160"/>
        </a:xfrm>
        <a:prstGeom prst="roundRect">
          <a:avLst/>
        </a:prstGeom>
        <a:gradFill rotWithShape="0">
          <a:gsLst>
            <a:gs pos="0">
              <a:schemeClr val="accent2">
                <a:hueOff val="903209"/>
                <a:satOff val="-4421"/>
                <a:lumOff val="2483"/>
                <a:alphaOff val="0"/>
                <a:tint val="98000"/>
                <a:lumMod val="114000"/>
              </a:schemeClr>
            </a:gs>
            <a:gs pos="100000">
              <a:schemeClr val="accent2">
                <a:hueOff val="903209"/>
                <a:satOff val="-4421"/>
                <a:lumOff val="248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dirty="0"/>
            <a:t>Matrícula 202401455181</a:t>
          </a:r>
          <a:endParaRPr lang="en-US" sz="800" kern="1200" dirty="0"/>
        </a:p>
      </dsp:txBody>
      <dsp:txXfrm>
        <a:off x="336330" y="2319127"/>
        <a:ext cx="4524179" cy="213104"/>
      </dsp:txXfrm>
    </dsp:sp>
    <dsp:sp modelId="{6CB5E5EA-DBB9-4D2C-8F0E-19020C134A79}">
      <dsp:nvSpPr>
        <dsp:cNvPr id="0" name=""/>
        <dsp:cNvSpPr/>
      </dsp:nvSpPr>
      <dsp:spPr>
        <a:xfrm>
          <a:off x="0" y="2788559"/>
          <a:ext cx="6496050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86A5D-498B-40F7-A73A-378C608BF576}">
      <dsp:nvSpPr>
        <dsp:cNvPr id="0" name=""/>
        <dsp:cNvSpPr/>
      </dsp:nvSpPr>
      <dsp:spPr>
        <a:xfrm>
          <a:off x="324802" y="2670479"/>
          <a:ext cx="4547235" cy="23616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 err="1"/>
            <a:t>Respositório</a:t>
          </a:r>
          <a:r>
            <a:rPr lang="pt-BR" sz="800" kern="1200" dirty="0"/>
            <a:t>: </a:t>
          </a:r>
          <a:r>
            <a:rPr lang="en-US" sz="800" kern="1200"/>
            <a:t>https://github.com/iugmali/20250614-trabalhovoluntario-estacio</a:t>
          </a:r>
          <a:endParaRPr lang="en-US" sz="800" kern="1200" dirty="0"/>
        </a:p>
      </dsp:txBody>
      <dsp:txXfrm>
        <a:off x="336330" y="2682007"/>
        <a:ext cx="4524179" cy="21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F0B8A-A84D-4954-9F11-9FE57E3FED6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383A5-1466-4DC7-9114-2633D9A5F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8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 conteúdos gerados pela IA podem estar incorretos.
---
Nesta apresentação, vamos explorar a análise de dados do perfil de usuário da CentroIn Internet Provider. O objetivo é compreender melhor os usuários, suas necessidades e comportamentos para aprimorar os serviços oferecidos pela empresa.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36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Aqui, exploramos como os usuários interagem com os serviços da CentroIn. Identificamos padrões de uso, como horários de pico e serviços mais populares, fornecendo informações valiosas para otimizar a oferta.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3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visualização de dados é uma parte crítica da análise, pois permite que os stakeholders entendam rapidamente as informações. Neste segmento, apresentaremos gráficos e relatórios que ilustram os dados coletados.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90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Utilizando gráficos, mostramos a distribuição etária dos usuários da CentroIn. Esses gráficos facilitam a identificação das faixas etárias mais representativas e ajudam a entender melhor o perfil do cliente.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45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Através de gráficos de uso, podemos visualizar quais serviços são mais utilizados pelos clientes. Essa informação é fundamental para ajustar as estratégias de marketing e o desenvolvimento de novos serviços.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3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Apresentamos também um relatório que destaca as tendências emergentes no uso dos serviços da CentroIn. Isso nos permite prever futuras necessidades dos usuários e ajustar nossa oferta.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2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Baseando-se na análise, este segmento fornece insights valiosos sobre o comportamento do usuário e recomendações práticas para melhorar os serviços da CentroIn, focando na experiência do cliente e na retenção.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Os principais insights incluem a identificação de grupos demográficos que utilizam mais certos serviços e a necessidade de melhorias em áreas específicas. Essas informações podem guiar as estratégias futuras da empresa.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79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Com base nos dados analisados, recomendamos implementar melhorias em serviços que apresentam menor satisfação do cliente e expandir as ofertas que atraem grupos demográficos em crescimento.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6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Identificamos áreas de crescimento, como o aumento de serviços de internet para empresas e pacotes personalizados para diferentes perfis de usuários, que podem impulsionar a receita da CentroIn.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Concluindo, a análise de dados do perfil de usuário oferece insights valiosos para a CentroIn. Nos próximos passos, planejamos futuras análises e a implementação das recomendações para melhorar a experiência do cliente.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43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Iniciaremos com uma introdução à análise de dados de usuários, incluindo seus objetivos, metodologias e as fontes de dados utilizadas. Em seguida, exploraremos os dados coletados, analisando a demografia e os padrões de uso. Depois, apresentaremos a visualização desses dados. Finalizaremos com insights e recomendações, seguidos pela conclusão e próximos passos.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4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8CACD-566A-FDD4-6C58-3EC824851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16B90-B12D-F7DE-518E-9E92B325F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1B7FC-CC3B-1101-9F6B-BCC19A869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Concluindo, a análise de dados do perfil de usuário oferece insights valiosos para a CentroIn. Nos próximos passos, planejamos futuras análises e a implementação das recomendações para melhorar a experiência do cliente.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B1B79-42A8-E833-C5DD-D21D8E11E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98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C588A-896E-A0EE-36F4-082494691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4FC1B-8074-CBE0-5F90-632432F6D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E6FF1E-9FF7-27C6-C407-FCC1F64AF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Neste slide, resumimos os principais resultados da análise, destacando as características demográficas dos usuários, padrões de uso e insights obtidos. Essa síntese servirá como base para decisões futuras.
Origem da imagem: biblioteca de conteúdos do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F5E5E-C7BB-A285-444B-4BA1E2F0C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27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1E93B-ECFA-1B52-6B8E-F543C7C3C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F7701-FC7E-1BF8-00C7-D619B0F7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B0558-3068-B93E-74E5-7D4102B2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Planejamos realizar análises contínuas para monitorar as mudanças no comportamento dos usuários e acompanhar o impacto das nossas recomendações. Isso garantirá que a CentroIn esteja sempre alinhada com as necessidades dos clientes.
Origem da imagem: biblioteca de conteúdos do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2DABD-66B2-26B8-4920-33093F8F3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2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F647-6E40-0995-EB4B-135047B86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DCC21-D59A-BC13-4EEB-15898F45D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E5DE5-0719-69FB-8940-C5AF8BB89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implementação das recomendações é fundamental para melhorar os serviços da CentroIn. Vamos desenvolver um plano de ação para garantir que as melhorias sejam realizadas de forma eficiente e eficaz.
Origem da imagem: biblioteca de conteúdos do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D1CD9-8630-9944-7F55-AEE9AAB1B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análise de dados de usuários é fundamental para entender o comportamento e as preferências dos clientes. Este slide introduz os objetivos da análise, a metodologia utilizada e as fontes de dados e ferramentas que foram empregadas para coletar e analisar as informações.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9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O objetivo principal da análise é obter uma compreensão detalhada dos perfis de usuário da CentroIn, identificar padrões comportamentais e usar essas informações para melhorar os serviços e a experiência do cliente.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5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Utilizamos uma abordagem mista, combinando métodos qualitativos e quantitativos. Isso incluiu entrevistas com usuários, questionários online e análise de dados existentes para criar um panorama abrangente dos usuários da CentroIn.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As fontes de dados incluem registros de utilização dos serviços, feedback de clientes e análises de mercado. Utilizamos ferramentas como Excel, Tableau e Google Analytics para organizar e visualizar os dados.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3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Após a coleta dos dados, é essencial explorar essas informações para identificar padrões e tendências. Este segmento inclui uma visão geral dos dados dos usuários, sua distribuição demográfica e uma análise dos padrões de uso dos serviços.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4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Nesta seção, apresentamos uma visão geral dos dados coletados, incluindo as principais características dos usuários, como idade, localização e tipo de serviços contratados. Essa visão ajuda a entender quem são os nossos clientes.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3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análise demográfica mostra a composição da base de usuários da CentroIn, incluindo faixas etárias, gênero e localização geográfica. Esse conhecimento é crucial para direcionar estratégias de marketing e desenvolvimento de produtos.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9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7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43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955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84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2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91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21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2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5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1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5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3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8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88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4B6C-F352-4E68-4FDE-01B3E2F58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165" y="1088571"/>
            <a:ext cx="7538405" cy="2774393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/>
              <a:t>Análise de dados do perfil de usuário da empresa CentroIn Internet Provider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FFD7-384A-AA2D-E3DD-EE4F81B41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7060" y="4027211"/>
            <a:ext cx="7538405" cy="1014107"/>
          </a:xfrm>
        </p:spPr>
        <p:txBody>
          <a:bodyPr>
            <a:normAutofit/>
          </a:bodyPr>
          <a:lstStyle/>
          <a:p>
            <a:pPr algn="l"/>
            <a:r>
              <a:rPr lang="en-US" sz="2200" dirty="0" err="1"/>
              <a:t>Compreendendo</a:t>
            </a:r>
            <a:r>
              <a:rPr lang="en-US" sz="2200" dirty="0"/>
              <a:t> </a:t>
            </a:r>
            <a:r>
              <a:rPr lang="en-US" sz="2200" dirty="0" err="1"/>
              <a:t>necessidades</a:t>
            </a:r>
            <a:r>
              <a:rPr lang="en-US" sz="2200" dirty="0"/>
              <a:t> e </a:t>
            </a:r>
            <a:r>
              <a:rPr lang="en-US" sz="2200" dirty="0" err="1"/>
              <a:t>comportamentos</a:t>
            </a:r>
            <a:r>
              <a:rPr lang="en-US" sz="2200" dirty="0"/>
              <a:t> dos </a:t>
            </a:r>
            <a:r>
              <a:rPr lang="en-US" sz="2200" dirty="0" err="1"/>
              <a:t>usuários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620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114D-D721-729A-33B5-BC0B0707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Análise de padrões de uso</a:t>
            </a:r>
          </a:p>
        </p:txBody>
      </p:sp>
      <p:pic>
        <p:nvPicPr>
          <p:cNvPr id="5" name="Content Placeholder 4" descr="Interface médica do futuro, um sistema para gerenciar dados médicos obtidos pela varredura da rede neural do cérebro humano. Graças às tecnologias modernas e à ajuda de redes neurais, é possível fazer previsões e diagnosticar doenças em um estágio inicial.">
            <a:extLst>
              <a:ext uri="{FF2B5EF4-FFF2-40B4-BE49-F238E27FC236}">
                <a16:creationId xmlns:a16="http://schemas.microsoft.com/office/drawing/2014/main" id="{BDB6B31B-C742-4368-9685-70A91230AC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780" r="33943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E1EE-7B40-A4CB-EE31-08E90707346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Serviços Populares</a:t>
            </a:r>
          </a:p>
          <a:p>
            <a:pPr marL="0" lvl="1" indent="0">
              <a:buNone/>
            </a:pPr>
            <a:r>
              <a:rPr lang="pt-BR" sz="1400" dirty="0"/>
              <a:t>Detectamos quais serviços são mais populares entre os usuários, ajudando a direcionar melhorias e otimizações.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9862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C6FA-A0E5-AF99-9976-B5D1A937A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/>
              <a:t>Visualização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19797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DEF0-DA5A-8129-D01C-C94618FB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Gráficos de distribuição de idade</a:t>
            </a:r>
          </a:p>
        </p:txBody>
      </p:sp>
      <p:pic>
        <p:nvPicPr>
          <p:cNvPr id="5" name="Content Placeholder 4" descr="Análise de dados">
            <a:extLst>
              <a:ext uri="{FF2B5EF4-FFF2-40B4-BE49-F238E27FC236}">
                <a16:creationId xmlns:a16="http://schemas.microsoft.com/office/drawing/2014/main" id="{C8742508-8E96-4960-93FF-0615DCAFB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640" r="21660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23C28-FCC7-33A4-25AB-F0A5A87DACB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Distribuição Etária</a:t>
            </a:r>
          </a:p>
          <a:p>
            <a:pPr marL="0" lvl="1" indent="0">
              <a:buNone/>
            </a:pPr>
            <a:r>
              <a:rPr lang="pt-BR" sz="1400"/>
              <a:t>Os gráficos representam a distribuição etária dos usuários, destacando as faixas mais significativas para análise.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Identificação de Faixas Etárias</a:t>
            </a:r>
          </a:p>
          <a:p>
            <a:pPr marL="0" lvl="1" indent="0">
              <a:buNone/>
            </a:pPr>
            <a:r>
              <a:rPr lang="pt-BR" sz="1400"/>
              <a:t>Esses gráficos ajudam a identificar as faixas etárias mais representativas, facilitando as decisões estratégicas.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Entendimento do Perfil do Cliente</a:t>
            </a:r>
          </a:p>
          <a:p>
            <a:pPr marL="0" lvl="1" indent="0">
              <a:buNone/>
            </a:pPr>
            <a:r>
              <a:rPr lang="pt-BR" sz="1400"/>
              <a:t>Com esses dados, podemos entender melhor o perfil do cliente e suas necessidades específicas.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48847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B0D3-B1CA-5C4E-580C-BA8CC6FE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Gráficos de uso de serviços</a:t>
            </a:r>
          </a:p>
        </p:txBody>
      </p:sp>
      <p:pic>
        <p:nvPicPr>
          <p:cNvPr id="5" name="Content Placeholder 4" descr="Gráfico">
            <a:extLst>
              <a:ext uri="{FF2B5EF4-FFF2-40B4-BE49-F238E27FC236}">
                <a16:creationId xmlns:a16="http://schemas.microsoft.com/office/drawing/2014/main" id="{CBE24B17-C923-49A8-A766-54DBB4E88C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191" r="34838" b="2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FA351-A296-0FCF-85EC-7376B4376C3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Visualização de Serviços Utilizados</a:t>
            </a:r>
          </a:p>
          <a:p>
            <a:pPr marL="0" lvl="1" indent="0">
              <a:buNone/>
            </a:pPr>
            <a:r>
              <a:rPr lang="pt-BR" sz="1400"/>
              <a:t>Os gráficos de uso permitem identificar quais serviços são mais populares entre os clientes, facilitando a análise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Ajuste de Estratégias</a:t>
            </a:r>
          </a:p>
          <a:p>
            <a:pPr marL="0" lvl="1" indent="0">
              <a:buNone/>
            </a:pPr>
            <a:r>
              <a:rPr lang="pt-BR" sz="1400"/>
              <a:t>Com a informação obtida, é possível ajustar estratégias de marketing para atender melhor às necessidades dos clientes.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Desenvolvimento de Novos Serviços</a:t>
            </a:r>
          </a:p>
          <a:p>
            <a:pPr marL="0" lvl="1" indent="0">
              <a:buNone/>
            </a:pPr>
            <a:r>
              <a:rPr lang="pt-BR" sz="1400"/>
              <a:t>A análise dos gráficos também pode inspirar o desenvolvimento de novos serviços que atendam à demanda do mercado.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10180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8C5A-2D00-4561-2807-89F8F0C8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39"/>
            <a:ext cx="3977640" cy="5719640"/>
          </a:xfrm>
        </p:spPr>
        <p:txBody>
          <a:bodyPr anchor="t">
            <a:normAutofit/>
          </a:bodyPr>
          <a:lstStyle/>
          <a:p>
            <a:r>
              <a:rPr lang="en-US"/>
              <a:t>Relatório de tendências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7D61EEC-F672-4F5C-8AB6-632A8E786E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33040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5387542" y="548639"/>
          <a:ext cx="6189780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4358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67C8-19A1-F02A-09AB-D1E583C03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/>
              <a:t>Insights e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3961810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643B-74CA-3D6F-411B-B6EE33D1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Principais insights encontrados</a:t>
            </a:r>
          </a:p>
        </p:txBody>
      </p:sp>
      <p:pic>
        <p:nvPicPr>
          <p:cNvPr id="5" name="Content Placeholder 4" descr="Os ícones tirados mão do homem de negócios e da mulher de negócio em cores vermelhas e pretas são conectados por setas aleatòria no fundo branco. Esta imagem mostra as mídias sociais e a comunicação online entre empresários.">
            <a:extLst>
              <a:ext uri="{FF2B5EF4-FFF2-40B4-BE49-F238E27FC236}">
                <a16:creationId xmlns:a16="http://schemas.microsoft.com/office/drawing/2014/main" id="{17D1A7E7-209B-43BA-8E3B-100AC7860A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9255" r="23575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A5287-486C-283A-1ECF-70AF392F3F9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Identificação de Grupos Demográficos</a:t>
            </a:r>
          </a:p>
          <a:p>
            <a:pPr marL="0" lvl="1" indent="0">
              <a:buNone/>
            </a:pPr>
            <a:r>
              <a:rPr lang="pt-BR" sz="1400"/>
              <a:t>A análise revelou quais grupos demográficos utilizam mais determinados serviços, permitindo um foco mais direcionado nas estratégias de marketing.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Necessidade de Melhorias</a:t>
            </a:r>
          </a:p>
          <a:p>
            <a:pPr marL="0" lvl="1" indent="0">
              <a:buNone/>
            </a:pPr>
            <a:r>
              <a:rPr lang="pt-BR" sz="1400"/>
              <a:t>Os insights destacaram áreas específicas que necessitam de melhorias, ajudando a priorizar ações e investimentos futuros na empresa.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Guiar Estratégias Futuras</a:t>
            </a:r>
          </a:p>
          <a:p>
            <a:pPr marL="0" lvl="1" indent="0">
              <a:buNone/>
            </a:pPr>
            <a:r>
              <a:rPr lang="pt-BR" sz="1400"/>
              <a:t>Essas informações são cruciais para guiar as estratégias futuras da empresa, assegurando que as decisões sejam baseadas em dados sólidos.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43173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762A-B2F1-2D6D-8596-6391BA32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Recomendações para melhoria dos serviços</a:t>
            </a:r>
          </a:p>
        </p:txBody>
      </p:sp>
      <p:pic>
        <p:nvPicPr>
          <p:cNvPr id="5" name="Content Placeholder 4" descr="Retrato de grupo jovem pessoa de negócios criativa trabalhando projeto de sucesso com equipe Pessoas de negócios weare roupa de terno casual trabalhando ação feliz no espaço de Coworking moderno e usando computador para análise do mercado de ações e investimento no fundo da cidade">
            <a:extLst>
              <a:ext uri="{FF2B5EF4-FFF2-40B4-BE49-F238E27FC236}">
                <a16:creationId xmlns:a16="http://schemas.microsoft.com/office/drawing/2014/main" id="{9CA9764B-2E91-4920-94EA-C29634EA6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4058" r="3908" b="-1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AA5F5-A987-07B6-A0D4-0CEF67B4CB8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23007" y="2212846"/>
            <a:ext cx="4361693" cy="40965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Melhorias em Serviços</a:t>
            </a:r>
          </a:p>
          <a:p>
            <a:pPr marL="0" lvl="1" indent="0">
              <a:buNone/>
            </a:pPr>
            <a:r>
              <a:rPr lang="pt-BR" sz="1400" dirty="0"/>
              <a:t>É crucial focar em serviços com menor satisfação do cliente e implementar melhorias efetivas. Isso pode ajudar a aumentar a lealdade do consumidor, que já é significativa, e explorar a entrada de novos públicos-alvo.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Expansão de Ofertas</a:t>
            </a:r>
          </a:p>
          <a:p>
            <a:pPr marL="0" lvl="1" indent="0">
              <a:buNone/>
            </a:pPr>
            <a:r>
              <a:rPr lang="pt-BR" sz="1400" dirty="0"/>
              <a:t>Expandir ofertas que atraem grupos demográficos em crescimento pode aumentar a base de clientes e impulsionar o crescimento dos negócios.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7546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D4CB-5CF3-0DE6-3FE2-6CD5F44A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Potenciais áreas de crescimento</a:t>
            </a:r>
          </a:p>
        </p:txBody>
      </p:sp>
      <p:pic>
        <p:nvPicPr>
          <p:cNvPr id="5" name="Content Placeholder 4" descr="Desigualdade de carreira.">
            <a:extLst>
              <a:ext uri="{FF2B5EF4-FFF2-40B4-BE49-F238E27FC236}">
                <a16:creationId xmlns:a16="http://schemas.microsoft.com/office/drawing/2014/main" id="{BB3C5EE8-C403-44E6-9D9C-01803C3431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467" r="14803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5E117-82DF-B6AB-38BA-F06F97EE2AA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4361687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Serviços de Internet para Empresas</a:t>
            </a:r>
          </a:p>
          <a:p>
            <a:pPr marL="0" lvl="1" indent="0">
              <a:buNone/>
            </a:pPr>
            <a:r>
              <a:rPr lang="pt-BR" sz="1400"/>
              <a:t>O aumento dos serviços de internet para empresas pode ampliar o alcance e a eficiência das operações comerciais, resultando em maior receita.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Pacotes Personalizados</a:t>
            </a:r>
          </a:p>
          <a:p>
            <a:pPr marL="0" lvl="1" indent="0">
              <a:buNone/>
            </a:pPr>
            <a:r>
              <a:rPr lang="pt-BR" sz="1400"/>
              <a:t>Oferecer pacotes personalizados para diferentes perfis de usuários pode atender melhor às necessidades dos clientes e aumentar a satisfação.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0929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D0A3-69A1-05B8-820F-8E2736FD8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 dirty="0" err="1"/>
              <a:t>Análise</a:t>
            </a:r>
            <a:r>
              <a:rPr lang="en-US" sz="7400" dirty="0"/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244553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FAB3-05E6-BB3F-E92D-970F9C66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22" y="849085"/>
            <a:ext cx="3602356" cy="5179925"/>
          </a:xfrm>
        </p:spPr>
        <p:txBody>
          <a:bodyPr anchor="ctr">
            <a:normAutofit/>
          </a:bodyPr>
          <a:lstStyle/>
          <a:p>
            <a:r>
              <a:rPr lang="en-US"/>
              <a:t>Agenda da Apresentação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79F6-434A-3A9E-78C7-4C78881ABAEA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487394" y="849085"/>
            <a:ext cx="6144768" cy="5179925"/>
          </a:xfrm>
        </p:spPr>
        <p:txBody>
          <a:bodyPr anchor="ctr">
            <a:normAutofit/>
          </a:bodyPr>
          <a:lstStyle/>
          <a:p>
            <a:r>
              <a:rPr lang="pt-BR" sz="1800"/>
              <a:t>Introdução à análise de dados de usuários</a:t>
            </a:r>
          </a:p>
          <a:p>
            <a:r>
              <a:rPr lang="pt-BR" sz="1800"/>
              <a:t>Exploração dos dados coletados</a:t>
            </a:r>
          </a:p>
          <a:p>
            <a:r>
              <a:rPr lang="pt-BR" sz="1800"/>
              <a:t>Visualização dos dados</a:t>
            </a:r>
          </a:p>
          <a:p>
            <a:r>
              <a:rPr lang="pt-BR" sz="1800"/>
              <a:t>Insights e recomendações</a:t>
            </a:r>
          </a:p>
          <a:p>
            <a:r>
              <a:rPr lang="pt-BR" sz="1800"/>
              <a:t>Conclusão e próximos passos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69514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7657-2B64-B019-8E08-4791D230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total de logins (ativos e inativos)</a:t>
            </a:r>
          </a:p>
        </p:txBody>
      </p:sp>
      <p:pic>
        <p:nvPicPr>
          <p:cNvPr id="5" name="Content Placeholder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16ECA5F-1A3F-B0D3-2AD7-A1F56AC46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5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36DF-478A-A74A-386D-D4B5C545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total de logins (ativos e inativos)</a:t>
            </a:r>
          </a:p>
        </p:txBody>
      </p:sp>
      <p:pic>
        <p:nvPicPr>
          <p:cNvPr id="5" name="Content Placeholder 4" descr="A blue pie chart with a green and orange circle&#10;&#10;AI-generated content may be incorrect.">
            <a:extLst>
              <a:ext uri="{FF2B5EF4-FFF2-40B4-BE49-F238E27FC236}">
                <a16:creationId xmlns:a16="http://schemas.microsoft.com/office/drawing/2014/main" id="{B374FA51-80F0-BD5D-CB63-BA59435D8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6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4580-80ED-B29A-8544-257CB8A5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3FE508B1-3F58-14E2-368F-AAB79D12B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E97D-EB06-4238-FC4A-C23504C1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blue circle with orange and green segments&#10;&#10;AI-generated content may be incorrect.">
            <a:extLst>
              <a:ext uri="{FF2B5EF4-FFF2-40B4-BE49-F238E27FC236}">
                <a16:creationId xmlns:a16="http://schemas.microsoft.com/office/drawing/2014/main" id="{23975FDB-AE4A-4D9A-C3CE-983632EE2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79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7757-F4A0-D8AE-FA9F-AC5A5462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blue circle with different colored parts&#10;&#10;AI-generated content may be incorrect.">
            <a:extLst>
              <a:ext uri="{FF2B5EF4-FFF2-40B4-BE49-F238E27FC236}">
                <a16:creationId xmlns:a16="http://schemas.microsoft.com/office/drawing/2014/main" id="{576A8222-D513-2A04-4631-16D0BF0E2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32" y="1675227"/>
            <a:ext cx="608193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28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4E00-9541-62C2-E8BA-3CB729D7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BFC2BF9D-32AA-F93C-9F71-0DAB5C109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6" y="1675227"/>
            <a:ext cx="658306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91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CF4F-8569-2A7E-24B3-FFB297D2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of blue bars&#10;&#10;AI-generated content may be incorrect.">
            <a:extLst>
              <a:ext uri="{FF2B5EF4-FFF2-40B4-BE49-F238E27FC236}">
                <a16:creationId xmlns:a16="http://schemas.microsoft.com/office/drawing/2014/main" id="{23CFB6B9-AE9F-6EDC-3F54-1E2E1596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72EA-33BA-3C1E-75CE-A943B329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blue rectangular bars&#10;&#10;AI-generated content may be incorrect.">
            <a:extLst>
              <a:ext uri="{FF2B5EF4-FFF2-40B4-BE49-F238E27FC236}">
                <a16:creationId xmlns:a16="http://schemas.microsoft.com/office/drawing/2014/main" id="{8FC51D6F-28A4-7CC1-B638-37676F7A7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55" y="1675227"/>
            <a:ext cx="75436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96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907A-1FEE-F3FB-D390-7ECEA67C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a blue line&#10;&#10;AI-generated content may be incorrect.">
            <a:extLst>
              <a:ext uri="{FF2B5EF4-FFF2-40B4-BE49-F238E27FC236}">
                <a16:creationId xmlns:a16="http://schemas.microsoft.com/office/drawing/2014/main" id="{D6616840-3148-B9AB-39B6-C53207A85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55" y="1675227"/>
            <a:ext cx="75436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0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4222-3309-EDF6-ED47-CABEC61C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numbers and a number&#10;&#10;AI-generated content may be incorrect.">
            <a:extLst>
              <a:ext uri="{FF2B5EF4-FFF2-40B4-BE49-F238E27FC236}">
                <a16:creationId xmlns:a16="http://schemas.microsoft.com/office/drawing/2014/main" id="{FF9E959C-8F48-DB9A-3CE7-CF7BBB5D1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91E3-629E-D435-1814-E16DB16B6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7400"/>
              <a:t>Introdução à análise de dados de usuários</a:t>
            </a:r>
          </a:p>
        </p:txBody>
      </p:sp>
    </p:spTree>
    <p:extLst>
      <p:ext uri="{BB962C8B-B14F-4D97-AF65-F5344CB8AC3E}">
        <p14:creationId xmlns:p14="http://schemas.microsoft.com/office/powerpoint/2010/main" val="1905866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912C-6B1E-E59A-7861-32978F1E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2FEC663E-497A-CA84-9197-96F028967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7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04239-364C-32B2-9843-A038A2D7A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8F1D-4842-45B6-CA42-547C33F07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/>
              <a:t>Conclusão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158669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59B3BD-E44D-4C3B-A48D-7644C9AD9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E645-1B30-CB24-8E3B-B6729708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Resumo dos resultados</a:t>
            </a:r>
          </a:p>
        </p:txBody>
      </p:sp>
      <p:pic>
        <p:nvPicPr>
          <p:cNvPr id="5" name="Content Placeholder 4" descr="Ilustração 3D">
            <a:extLst>
              <a:ext uri="{FF2B5EF4-FFF2-40B4-BE49-F238E27FC236}">
                <a16:creationId xmlns:a16="http://schemas.microsoft.com/office/drawing/2014/main" id="{BDF95C19-4E29-C5A7-0B66-CA026298DC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7793" r="1687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EE7C1-F46E-B848-6F08-DA28C28111A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Características Demográficas dos Usuários</a:t>
            </a:r>
          </a:p>
          <a:p>
            <a:pPr marL="0" lvl="1" indent="0">
              <a:buNone/>
            </a:pPr>
            <a:r>
              <a:rPr lang="pt-BR" sz="1400" dirty="0"/>
              <a:t>Analisei as características demográficas dos usuários, como idade, gênero e localização, para entender melhor nosso público.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Padrões de Uso</a:t>
            </a:r>
          </a:p>
          <a:p>
            <a:pPr marL="0" lvl="1" indent="0">
              <a:buNone/>
            </a:pPr>
            <a:r>
              <a:rPr lang="pt-BR" sz="1400" dirty="0"/>
              <a:t>Identifiquei padrões de uso dos usuários, como frequência de acesso e tempo gasto, para otimizar a experiência do usuário.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Insights Obtidos</a:t>
            </a:r>
          </a:p>
          <a:p>
            <a:pPr marL="0" lvl="1" indent="0">
              <a:buNone/>
            </a:pPr>
            <a:r>
              <a:rPr lang="pt-BR" sz="1400" dirty="0"/>
              <a:t>Os insights obtidos da análise fornecerão suporte crucial para a tomada de decisões futuras e estratégias de desenvolvimento.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5971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AEA03-3A3A-8D88-9DE2-B9244050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24C4-B22B-DB14-F18E-91CC5DCE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Planos para futuras análises</a:t>
            </a:r>
          </a:p>
        </p:txBody>
      </p:sp>
      <p:pic>
        <p:nvPicPr>
          <p:cNvPr id="5" name="Content Placeholder 4" descr="Relatório de leitura enquanto aguarda consulta com o cliente">
            <a:extLst>
              <a:ext uri="{FF2B5EF4-FFF2-40B4-BE49-F238E27FC236}">
                <a16:creationId xmlns:a16="http://schemas.microsoft.com/office/drawing/2014/main" id="{628C066E-C2EC-5D3F-DE02-98828A1C4A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766" r="29064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A5061-5B07-61C6-7226-57076182890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Análises Contínuas</a:t>
            </a:r>
          </a:p>
          <a:p>
            <a:pPr marL="0" lvl="1" indent="0">
              <a:buNone/>
            </a:pPr>
            <a:r>
              <a:rPr lang="pt-BR" sz="1400" dirty="0"/>
              <a:t>Poderei realizar futuras análises contínuas sob encomenda para monitorar as mudanças no comportamento dos usuários ao longo do tempo.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Impacto das Recomendações</a:t>
            </a:r>
          </a:p>
          <a:p>
            <a:pPr marL="0" lvl="1" indent="0">
              <a:buNone/>
            </a:pPr>
            <a:r>
              <a:rPr lang="pt-BR" sz="1400" dirty="0"/>
              <a:t>Poderei acompanhar o impacto das nossas recomendações para entender como elas afetam a experiência do usuário.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Alinhamento com Clientes</a:t>
            </a:r>
          </a:p>
          <a:p>
            <a:pPr marL="0" lvl="1" indent="0">
              <a:buNone/>
            </a:pPr>
            <a:r>
              <a:rPr lang="pt-BR" sz="1400" dirty="0"/>
              <a:t>Poderei garantir que o CentroIn esteja sempre alinhado com as necessidades e preferências dos nossos clientes.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6911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B9B20-8082-0703-B739-3DCEEF4D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9115-689F-31B9-EC2A-365B5B43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4803224" cy="12984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Implementação das recomendações</a:t>
            </a:r>
          </a:p>
        </p:txBody>
      </p:sp>
      <p:pic>
        <p:nvPicPr>
          <p:cNvPr id="5" name="Content Placeholder 4" descr="Palavras cruzadas de serviço, isoladas no branco">
            <a:extLst>
              <a:ext uri="{FF2B5EF4-FFF2-40B4-BE49-F238E27FC236}">
                <a16:creationId xmlns:a16="http://schemas.microsoft.com/office/drawing/2014/main" id="{81888CD6-91F8-7225-F3C5-996DE14980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0488" r="16755" b="-1"/>
          <a:stretch>
            <a:fillRect/>
          </a:stretch>
        </p:blipFill>
        <p:spPr>
          <a:xfrm>
            <a:off x="731521" y="2011679"/>
            <a:ext cx="4684352" cy="42976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BE990-A3CF-27AC-1883-6769B24D21E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28520" y="548637"/>
            <a:ext cx="5546770" cy="576072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da Implementação</a:t>
            </a:r>
          </a:p>
          <a:p>
            <a:pPr marL="0" lvl="1" indent="0">
              <a:buNone/>
            </a:pPr>
            <a:r>
              <a:rPr lang="pt-BR" sz="1400"/>
              <a:t>A implementação das recomendações é essencial para a melhoria contínua dos serviços prestados pelo CentroIn.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Desenvolvimento de um Plano de Ação</a:t>
            </a:r>
          </a:p>
          <a:p>
            <a:pPr marL="0" lvl="1" indent="0">
              <a:buNone/>
            </a:pPr>
            <a:r>
              <a:rPr lang="pt-BR" sz="1400"/>
              <a:t>Um plano de ação bem estruturado ajudará a garantir que as melhorias sejam realizadas de maneira eficiente.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Eficiência e Eficácia</a:t>
            </a:r>
          </a:p>
          <a:p>
            <a:pPr marL="0" lvl="1" indent="0">
              <a:buNone/>
            </a:pPr>
            <a:r>
              <a:rPr lang="pt-BR" sz="1400"/>
              <a:t>A eficiência e eficácia na implementação são fundamentais para alcançar os resultados desejados.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97271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904CF-ABC6-B701-55FB-A674CBA3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pt-BR" sz="3200">
                <a:solidFill>
                  <a:srgbClr val="F2F2F2"/>
                </a:solidFill>
              </a:rPr>
              <a:t>Obrigado!</a:t>
            </a:r>
            <a:endParaRPr lang="en-US" sz="320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AFBD14-8D47-3370-C86E-8FE526E173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13783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85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4934-2AE9-257F-9578-611D35FB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39"/>
            <a:ext cx="3977640" cy="5719640"/>
          </a:xfrm>
        </p:spPr>
        <p:txBody>
          <a:bodyPr anchor="t">
            <a:normAutofit/>
          </a:bodyPr>
          <a:lstStyle/>
          <a:p>
            <a:r>
              <a:rPr lang="en-US"/>
              <a:t>Objetivo da análise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950F708-F019-4F9D-9A3C-3E0E2908F9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90614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5387542" y="548639"/>
          <a:ext cx="6189780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6223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2505-4252-6723-650F-3781C9DE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12141"/>
            <a:ext cx="4781603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Metodologia utilizada</a:t>
            </a:r>
          </a:p>
        </p:txBody>
      </p:sp>
      <p:pic>
        <p:nvPicPr>
          <p:cNvPr id="5" name="Content Placeholder 4" descr="Fluxograma de desenho feminino">
            <a:extLst>
              <a:ext uri="{FF2B5EF4-FFF2-40B4-BE49-F238E27FC236}">
                <a16:creationId xmlns:a16="http://schemas.microsoft.com/office/drawing/2014/main" id="{4EBA2BB2-D15D-4D3A-A506-0CD08C68F1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581" b="-4"/>
          <a:stretch>
            <a:fillRect/>
          </a:stretch>
        </p:blipFill>
        <p:spPr>
          <a:xfrm>
            <a:off x="713615" y="681318"/>
            <a:ext cx="4680637" cy="308385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7DFB1-32E6-5277-AD97-C43ADC7CDCC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30550" y="548639"/>
            <a:ext cx="5548802" cy="579630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Abordagem Mista</a:t>
            </a:r>
          </a:p>
          <a:p>
            <a:pPr marL="0" lvl="1" indent="0">
              <a:buNone/>
            </a:pPr>
            <a:r>
              <a:rPr lang="pt-BR" sz="1400" dirty="0"/>
              <a:t>Adotei uma abordagem mista, combinando métodos qualitativos e quantitativos para obter resultados mais robustos.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Coleta de Dados de Usuários</a:t>
            </a:r>
          </a:p>
          <a:p>
            <a:pPr marL="0" lvl="1" indent="0">
              <a:buNone/>
            </a:pPr>
            <a:r>
              <a:rPr lang="pt-BR" sz="1400" dirty="0"/>
              <a:t>Coletei os dados de usuários para obter insights profundos sobre suas experiências e necessidades.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Análise de Dados Existentes</a:t>
            </a:r>
          </a:p>
          <a:p>
            <a:pPr marL="0" lvl="1" indent="0">
              <a:buNone/>
            </a:pPr>
            <a:r>
              <a:rPr lang="pt-BR" sz="1400" dirty="0"/>
              <a:t>Analisei dados existentes para entender melhor o contexto e as tendências entre os usuários da CentroIn.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7179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FB4A-099D-604A-EFDE-30DBEA30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Fontes de dados e ferramentas</a:t>
            </a:r>
          </a:p>
        </p:txBody>
      </p:sp>
      <p:pic>
        <p:nvPicPr>
          <p:cNvPr id="5" name="Content Placeholder 4" descr="Tabela de trabalho de escritório com documentos de gráficos econômicos na vista superior">
            <a:extLst>
              <a:ext uri="{FF2B5EF4-FFF2-40B4-BE49-F238E27FC236}">
                <a16:creationId xmlns:a16="http://schemas.microsoft.com/office/drawing/2014/main" id="{C4EA0889-3A5E-4AFD-8CDE-84849E95A8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801" r="19165" b="-2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6BA9E-7B66-BC52-7BEA-EED2B491830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4361687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Fontes de Dados</a:t>
            </a:r>
          </a:p>
          <a:p>
            <a:pPr marL="0" lvl="1" indent="0">
              <a:buNone/>
            </a:pPr>
            <a:r>
              <a:rPr lang="pt-BR" sz="1400" dirty="0"/>
              <a:t>As principais fontes de dados incluem dados de cadastro de usuários em planos oferecidos pela empresa, dados demográficos e etários.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Ferramentas de Análise</a:t>
            </a:r>
          </a:p>
          <a:p>
            <a:pPr marL="0" lvl="1" indent="0">
              <a:buNone/>
            </a:pPr>
            <a:r>
              <a:rPr lang="pt-BR" sz="1400" dirty="0"/>
              <a:t>Utilizei scripts escritos em Python para a geração de gráficos e métricas.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712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0E53-6C16-84A9-D8E8-F95AC4EED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/>
              <a:t>Exploração dos dados coletados</a:t>
            </a:r>
          </a:p>
        </p:txBody>
      </p:sp>
    </p:spTree>
    <p:extLst>
      <p:ext uri="{BB962C8B-B14F-4D97-AF65-F5344CB8AC3E}">
        <p14:creationId xmlns:p14="http://schemas.microsoft.com/office/powerpoint/2010/main" val="2216880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DB1E-9C8C-812E-30FC-9BF4195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12141"/>
            <a:ext cx="4781603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Visão geral dos dados dos usuários</a:t>
            </a:r>
          </a:p>
        </p:txBody>
      </p:sp>
      <p:pic>
        <p:nvPicPr>
          <p:cNvPr id="5" name="Content Placeholder 4" descr="Mídias sociais e pessoas 4K">
            <a:extLst>
              <a:ext uri="{FF2B5EF4-FFF2-40B4-BE49-F238E27FC236}">
                <a16:creationId xmlns:a16="http://schemas.microsoft.com/office/drawing/2014/main" id="{FEEB3B6F-A325-429D-9054-2C2E25B3C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4624"/>
          <a:stretch>
            <a:fillRect/>
          </a:stretch>
        </p:blipFill>
        <p:spPr>
          <a:xfrm>
            <a:off x="713615" y="681318"/>
            <a:ext cx="4680637" cy="308385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D1011-0599-09DE-BACB-E1A7727EAE8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30550" y="548639"/>
            <a:ext cx="5548802" cy="579630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Características dos Usuários</a:t>
            </a:r>
          </a:p>
          <a:p>
            <a:pPr marL="0" lvl="1" indent="0">
              <a:buNone/>
            </a:pPr>
            <a:r>
              <a:rPr lang="pt-BR" sz="1400" dirty="0"/>
              <a:t>Analisei as principais características dos usuários, incluindo idade e localização, para entender melhor nosso público-alvo.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Serviços Contratados</a:t>
            </a:r>
          </a:p>
          <a:p>
            <a:pPr marL="0" lvl="1" indent="0">
              <a:buNone/>
            </a:pPr>
            <a:r>
              <a:rPr lang="pt-BR" sz="1400" dirty="0"/>
              <a:t>Examinei os tipos de serviços contratados pelos usuários, que nos ajudam a identificar padrões de consumo e preferências.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Análise Geral dos Dados</a:t>
            </a:r>
          </a:p>
          <a:p>
            <a:pPr marL="0" lvl="1" indent="0">
              <a:buNone/>
            </a:pPr>
            <a:r>
              <a:rPr lang="pt-BR" sz="1400" dirty="0"/>
              <a:t>Esta visão geral dos dados coletados oferece uma compreensão clara de quem são nossos clientes e suas necessidades.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2349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72A8-6C6F-5ADF-C25F-820CC586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 demográfica</a:t>
            </a:r>
          </a:p>
        </p:txBody>
      </p:sp>
      <p:pic>
        <p:nvPicPr>
          <p:cNvPr id="5" name="Content Placeholder 4" descr="Tiro de um homem de negócios olhando pensativamente para um gráfico contra um fundo branco">
            <a:extLst>
              <a:ext uri="{FF2B5EF4-FFF2-40B4-BE49-F238E27FC236}">
                <a16:creationId xmlns:a16="http://schemas.microsoft.com/office/drawing/2014/main" id="{6CF665F0-7C3A-4A66-864B-5216C15FDA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52829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07FE2-AFC6-8DA7-7B1A-A8D6136893E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Composição da Base de Usuários</a:t>
            </a:r>
          </a:p>
          <a:p>
            <a:pPr marL="0" lvl="1" indent="0">
              <a:buNone/>
            </a:pPr>
            <a:r>
              <a:rPr lang="pt-BR" sz="1400"/>
              <a:t>A análise demográfica fornece insights sobre a composição da base de usuários, incluindo informações sobre idade e gênero.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Faixas Etárias</a:t>
            </a:r>
          </a:p>
          <a:p>
            <a:pPr marL="0" lvl="1" indent="0">
              <a:buNone/>
            </a:pPr>
            <a:r>
              <a:rPr lang="pt-BR" sz="1400"/>
              <a:t>Identificar as diferentes faixas etárias dos usuários é fundamental para personalizar estratégias de marketing e produtos oferecidos.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Localização Geográfica</a:t>
            </a:r>
          </a:p>
          <a:p>
            <a:pPr marL="0" lvl="1" indent="0">
              <a:buNone/>
            </a:pPr>
            <a:r>
              <a:rPr lang="pt-BR" sz="1400"/>
              <a:t>Conhecer a localização geográfica dos usuários ajuda a direcionar campanhas de marketing e identificação de oportunidades em diferentes regiões.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1650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</TotalTime>
  <Words>2230</Words>
  <Application>Microsoft Office PowerPoint</Application>
  <PresentationFormat>Widescreen</PresentationFormat>
  <Paragraphs>171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Century Gothic</vt:lpstr>
      <vt:lpstr>Wingdings 3</vt:lpstr>
      <vt:lpstr>Ion</vt:lpstr>
      <vt:lpstr>Análise de dados do perfil de usuário da empresa CentroIn Internet Provider</vt:lpstr>
      <vt:lpstr>Agenda da Apresentação</vt:lpstr>
      <vt:lpstr>Introdução à análise de dados de usuários</vt:lpstr>
      <vt:lpstr>Objetivo da análise</vt:lpstr>
      <vt:lpstr>Metodologia utilizada</vt:lpstr>
      <vt:lpstr>Fontes de dados e ferramentas</vt:lpstr>
      <vt:lpstr>Exploração dos dados coletados</vt:lpstr>
      <vt:lpstr>Visão geral dos dados dos usuários</vt:lpstr>
      <vt:lpstr>Distribuição demográfica</vt:lpstr>
      <vt:lpstr>Análise de padrões de uso</vt:lpstr>
      <vt:lpstr>Visualização dos dados</vt:lpstr>
      <vt:lpstr>Gráficos de distribuição de idade</vt:lpstr>
      <vt:lpstr>Gráficos de uso de serviços</vt:lpstr>
      <vt:lpstr>Relatório de tendências</vt:lpstr>
      <vt:lpstr>Insights e recomendações</vt:lpstr>
      <vt:lpstr>Principais insights encontrados</vt:lpstr>
      <vt:lpstr>Recomendações para melhoria dos serviços</vt:lpstr>
      <vt:lpstr>Potenciais áreas de crescimento</vt:lpstr>
      <vt:lpstr>Análise de Dados</vt:lpstr>
      <vt:lpstr>Perfil total de logins (ativos e inativos)</vt:lpstr>
      <vt:lpstr>Perfil total de logins (ativos e inativos)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Conclusão e próximos passos</vt:lpstr>
      <vt:lpstr>Resumo dos resultados</vt:lpstr>
      <vt:lpstr>Planos para futuras análises</vt:lpstr>
      <vt:lpstr>Implementação das recomendações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Pinto Lima de Almeida</dc:creator>
  <cp:lastModifiedBy>Guilherme Pinto Lima de Almeida</cp:lastModifiedBy>
  <cp:revision>2</cp:revision>
  <dcterms:created xsi:type="dcterms:W3CDTF">2025-06-17T13:58:24Z</dcterms:created>
  <dcterms:modified xsi:type="dcterms:W3CDTF">2025-06-17T14:45:49Z</dcterms:modified>
</cp:coreProperties>
</file>